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9" r:id="rId3"/>
    <p:sldId id="266" r:id="rId4"/>
    <p:sldId id="260" r:id="rId5"/>
    <p:sldId id="261" r:id="rId6"/>
    <p:sldId id="267" r:id="rId7"/>
    <p:sldId id="268" r:id="rId8"/>
    <p:sldId id="269" r:id="rId9"/>
    <p:sldId id="257" r:id="rId10"/>
    <p:sldId id="307" r:id="rId11"/>
    <p:sldId id="258" r:id="rId12"/>
    <p:sldId id="262" r:id="rId13"/>
    <p:sldId id="263" r:id="rId14"/>
    <p:sldId id="308" r:id="rId15"/>
    <p:sldId id="264" r:id="rId16"/>
    <p:sldId id="265" r:id="rId17"/>
    <p:sldId id="270" r:id="rId18"/>
    <p:sldId id="271" r:id="rId19"/>
    <p:sldId id="272" r:id="rId20"/>
    <p:sldId id="287" r:id="rId21"/>
    <p:sldId id="273" r:id="rId22"/>
    <p:sldId id="274" r:id="rId23"/>
    <p:sldId id="309" r:id="rId24"/>
    <p:sldId id="275" r:id="rId25"/>
    <p:sldId id="288" r:id="rId26"/>
    <p:sldId id="276" r:id="rId27"/>
    <p:sldId id="289" r:id="rId28"/>
    <p:sldId id="277" r:id="rId29"/>
    <p:sldId id="290" r:id="rId30"/>
    <p:sldId id="278" r:id="rId31"/>
    <p:sldId id="310" r:id="rId32"/>
    <p:sldId id="279" r:id="rId33"/>
    <p:sldId id="281" r:id="rId34"/>
    <p:sldId id="280" r:id="rId35"/>
    <p:sldId id="282" r:id="rId36"/>
    <p:sldId id="283" r:id="rId37"/>
    <p:sldId id="284" r:id="rId38"/>
    <p:sldId id="285" r:id="rId39"/>
    <p:sldId id="286" r:id="rId40"/>
    <p:sldId id="291" r:id="rId41"/>
    <p:sldId id="292" r:id="rId42"/>
    <p:sldId id="293" r:id="rId43"/>
    <p:sldId id="294" r:id="rId44"/>
    <p:sldId id="295" r:id="rId45"/>
    <p:sldId id="298" r:id="rId46"/>
    <p:sldId id="296" r:id="rId47"/>
    <p:sldId id="297" r:id="rId48"/>
    <p:sldId id="306" r:id="rId49"/>
    <p:sldId id="299" r:id="rId50"/>
    <p:sldId id="300" r:id="rId51"/>
    <p:sldId id="302" r:id="rId52"/>
    <p:sldId id="301" r:id="rId53"/>
    <p:sldId id="30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8" d="100"/>
          <a:sy n="78" d="100"/>
        </p:scale>
        <p:origin x="42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8A87A34-81AB-432B-8DAE-1953F412C126}" type="datetimeFigureOut">
              <a:rPr lang="en-US" smtClean="0"/>
              <a:t>1/3/2023</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D22F896-40B5-4ADD-8801-0D06FADFA095}"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7380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7044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115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2205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48A87A34-81AB-432B-8DAE-1953F412C126}" type="datetimeFigureOut">
              <a:rPr lang="en-US" smtClean="0"/>
              <a:t>1/3/2023</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2634171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894143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57300" y="2909102"/>
            <a:ext cx="4800600" cy="299639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633864" y="2909102"/>
            <a:ext cx="4800600" cy="299639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176366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979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8977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TW" altLang="en-US"/>
              <a:t>按一下以編輯母片標題樣式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65051" y="6375679"/>
            <a:ext cx="1233355" cy="348462"/>
          </a:xfrm>
        </p:spPr>
        <p:txBody>
          <a:bodyPr/>
          <a:lstStyle/>
          <a:p>
            <a:fld id="{48A87A34-81AB-432B-8DAE-1953F412C126}" type="datetimeFigureOut">
              <a:rPr lang="en-US" smtClean="0"/>
              <a:t>1/3/2023</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6D22F896-40B5-4ADD-8801-0D06FADFA095}"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6065186"/>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65950" y="6375679"/>
            <a:ext cx="1232456" cy="348462"/>
          </a:xfrm>
        </p:spPr>
        <p:txBody>
          <a:bodyPr/>
          <a:lstStyle/>
          <a:p>
            <a:fld id="{48A87A34-81AB-432B-8DAE-1953F412C126}" type="datetimeFigureOut">
              <a:rPr lang="en-US" smtClean="0"/>
              <a:t>1/3/2023</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8216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48A87A34-81AB-432B-8DAE-1953F412C126}" type="datetimeFigureOut">
              <a:rPr lang="en-US" smtClean="0"/>
              <a:pPr/>
              <a:t>1/3/2023</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D22F896-40B5-4ADD-8801-0D06FADFA09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316104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Virtual_memory" TargetMode="External"/><Relationship Id="rId3" Type="http://schemas.openxmlformats.org/officeDocument/2006/relationships/hyperlink" Target="https://en.wikipedia.org/wiki/Data_type" TargetMode="External"/><Relationship Id="rId7" Type="http://schemas.openxmlformats.org/officeDocument/2006/relationships/hyperlink" Target="https://en.wikipedia.org/wiki/Addressing_mode" TargetMode="External"/><Relationship Id="rId12" Type="http://schemas.openxmlformats.org/officeDocument/2006/relationships/hyperlink" Target="https://en.wikipedia.org/wiki/Microarchitecture" TargetMode="External"/><Relationship Id="rId2" Type="http://schemas.openxmlformats.org/officeDocument/2006/relationships/hyperlink" Target="https://en.wikipedia.org/wiki/Machine_code" TargetMode="External"/><Relationship Id="rId1" Type="http://schemas.openxmlformats.org/officeDocument/2006/relationships/slideLayout" Target="../slideLayouts/slideLayout2.xml"/><Relationship Id="rId6" Type="http://schemas.openxmlformats.org/officeDocument/2006/relationships/hyperlink" Target="https://en.wikipedia.org/wiki/Memory_consistency" TargetMode="External"/><Relationship Id="rId11" Type="http://schemas.openxmlformats.org/officeDocument/2006/relationships/hyperlink" Target="https://en.wikipedia.org/wiki/Computer_performance" TargetMode="External"/><Relationship Id="rId5" Type="http://schemas.openxmlformats.org/officeDocument/2006/relationships/hyperlink" Target="https://en.wikipedia.org/wiki/Random-access_memory" TargetMode="External"/><Relationship Id="rId10" Type="http://schemas.openxmlformats.org/officeDocument/2006/relationships/hyperlink" Target="https://en.wikipedia.org/wiki/Binary_compatibility" TargetMode="External"/><Relationship Id="rId4" Type="http://schemas.openxmlformats.org/officeDocument/2006/relationships/hyperlink" Target="https://en.wikipedia.org/wiki/Register_(computer)" TargetMode="External"/><Relationship Id="rId9" Type="http://schemas.openxmlformats.org/officeDocument/2006/relationships/hyperlink" Target="https://en.wikipedia.org/wiki/Input/output"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CPU_cache" TargetMode="External"/><Relationship Id="rId3" Type="http://schemas.openxmlformats.org/officeDocument/2006/relationships/hyperlink" Target="https://en.wikipedia.org/wiki/Computer_storage" TargetMode="External"/><Relationship Id="rId7" Type="http://schemas.openxmlformats.org/officeDocument/2006/relationships/hyperlink" Target="https://en.wikipedia.org/wiki/Processor_register" TargetMode="External"/><Relationship Id="rId2" Type="http://schemas.openxmlformats.org/officeDocument/2006/relationships/hyperlink" Target="https://en.wikipedia.org/wiki/Computer_architecture" TargetMode="External"/><Relationship Id="rId1" Type="http://schemas.openxmlformats.org/officeDocument/2006/relationships/slideLayout" Target="../slideLayouts/slideLayout2.xml"/><Relationship Id="rId6" Type="http://schemas.openxmlformats.org/officeDocument/2006/relationships/hyperlink" Target="https://en.wikipedia.org/wiki/Memory_hierarchy#cite_note-toyzee-1" TargetMode="External"/><Relationship Id="rId5" Type="http://schemas.openxmlformats.org/officeDocument/2006/relationships/hyperlink" Target="https://en.wikipedia.org/wiki/Locality_of_reference" TargetMode="External"/><Relationship Id="rId4" Type="http://schemas.openxmlformats.org/officeDocument/2006/relationships/hyperlink" Target="https://en.wikipedia.org/wiki/Computer_programming" TargetMode="External"/><Relationship Id="rId9" Type="http://schemas.openxmlformats.org/officeDocument/2006/relationships/hyperlink" Target="https://en.wikipedia.org/wiki/Random-access_memor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mygreatlearning.com/blog/android-tutoria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Real-time_computing" TargetMode="External"/><Relationship Id="rId7" Type="http://schemas.openxmlformats.org/officeDocument/2006/relationships/hyperlink" Target="https://en.wikipedia.org/wiki/Interrupts" TargetMode="External"/><Relationship Id="rId2" Type="http://schemas.openxmlformats.org/officeDocument/2006/relationships/hyperlink" Target="https://en.wikipedia.org/wiki/Operating_system" TargetMode="External"/><Relationship Id="rId1" Type="http://schemas.openxmlformats.org/officeDocument/2006/relationships/slideLayout" Target="../slideLayouts/slideLayout2.xml"/><Relationship Id="rId6" Type="http://schemas.openxmlformats.org/officeDocument/2006/relationships/hyperlink" Target="https://en.wikipedia.org/wiki/Preemption_(computing)" TargetMode="External"/><Relationship Id="rId5" Type="http://schemas.openxmlformats.org/officeDocument/2006/relationships/hyperlink" Target="https://en.wikipedia.org/wiki/Event-driven_programming" TargetMode="External"/><Relationship Id="rId4" Type="http://schemas.openxmlformats.org/officeDocument/2006/relationships/hyperlink" Target="https://en.wikipedia.org/wiki/Time-sharing"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Virtual_memory" TargetMode="External"/><Relationship Id="rId7" Type="http://schemas.openxmlformats.org/officeDocument/2006/relationships/hyperlink" Target="https://en.wikipedia.org/wiki/Assembly_language" TargetMode="External"/><Relationship Id="rId2" Type="http://schemas.openxmlformats.org/officeDocument/2006/relationships/hyperlink" Target="https://en.wikipedia.org/wiki/Windows_3.0" TargetMode="External"/><Relationship Id="rId1" Type="http://schemas.openxmlformats.org/officeDocument/2006/relationships/slideLayout" Target="../slideLayouts/slideLayout2.xml"/><Relationship Id="rId6" Type="http://schemas.openxmlformats.org/officeDocument/2006/relationships/hyperlink" Target="https://en.wikipedia.org/wiki/C_(programming_language)" TargetMode="External"/><Relationship Id="rId5" Type="http://schemas.openxmlformats.org/officeDocument/2006/relationships/hyperlink" Target="https://en.wikipedia.org/wiki/Protected_mode" TargetMode="External"/><Relationship Id="rId4" Type="http://schemas.openxmlformats.org/officeDocument/2006/relationships/hyperlink" Target="https://en.wikipedia.org/wiki/VxD"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Program_Manager" TargetMode="External"/><Relationship Id="rId13" Type="http://schemas.openxmlformats.org/officeDocument/2006/relationships/hyperlink" Target="https://en.wikipedia.org/wiki/CNET" TargetMode="External"/><Relationship Id="rId3" Type="http://schemas.openxmlformats.org/officeDocument/2006/relationships/hyperlink" Target="https://en.wikipedia.org/wiki/32-bit_application" TargetMode="External"/><Relationship Id="rId7" Type="http://schemas.openxmlformats.org/officeDocument/2006/relationships/hyperlink" Target="https://en.wikipedia.org/wiki/Object-oriented_design" TargetMode="External"/><Relationship Id="rId12" Type="http://schemas.openxmlformats.org/officeDocument/2006/relationships/hyperlink" Target="https://en.wikipedia.org/wiki/Windows_shell" TargetMode="External"/><Relationship Id="rId17" Type="http://schemas.openxmlformats.org/officeDocument/2006/relationships/hyperlink" Target="https://en.wikipedia.org/wiki/Internet_Explorer" TargetMode="External"/><Relationship Id="rId2" Type="http://schemas.openxmlformats.org/officeDocument/2006/relationships/hyperlink" Target="https://en.wikipedia.org/wiki/Windows_95" TargetMode="External"/><Relationship Id="rId16" Type="http://schemas.openxmlformats.org/officeDocument/2006/relationships/hyperlink" Target="https://en.wikipedia.org/wiki/Web_browser" TargetMode="External"/><Relationship Id="rId1" Type="http://schemas.openxmlformats.org/officeDocument/2006/relationships/slideLayout" Target="../slideLayouts/slideLayout2.xml"/><Relationship Id="rId6" Type="http://schemas.openxmlformats.org/officeDocument/2006/relationships/hyperlink" Target="https://en.wikipedia.org/wiki/Long_file_name" TargetMode="External"/><Relationship Id="rId11" Type="http://schemas.openxmlformats.org/officeDocument/2006/relationships/hyperlink" Target="https://en.wikipedia.org/wiki/Windows_Explorer" TargetMode="External"/><Relationship Id="rId5" Type="http://schemas.openxmlformats.org/officeDocument/2006/relationships/hyperlink" Target="https://en.wikipedia.org/wiki/Preemptive_multitasking" TargetMode="External"/><Relationship Id="rId15" Type="http://schemas.openxmlformats.org/officeDocument/2006/relationships/hyperlink" Target="https://en.wikipedia.org/wiki/Service_pack" TargetMode="External"/><Relationship Id="rId10" Type="http://schemas.openxmlformats.org/officeDocument/2006/relationships/hyperlink" Target="https://en.wikipedia.org/wiki/Taskbar" TargetMode="External"/><Relationship Id="rId4" Type="http://schemas.openxmlformats.org/officeDocument/2006/relationships/hyperlink" Target="https://en.wikipedia.org/wiki/Plug_and_play" TargetMode="External"/><Relationship Id="rId9" Type="http://schemas.openxmlformats.org/officeDocument/2006/relationships/hyperlink" Target="https://en.wikipedia.org/wiki/Start_menu" TargetMode="External"/><Relationship Id="rId14" Type="http://schemas.openxmlformats.org/officeDocument/2006/relationships/hyperlink" Target="https://en.wikipedia.org/wiki/Microsoft_Windows#cite_note-2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hyperlink" Target="https://en.wikipedia.org/wiki/Multi-user" TargetMode="External"/><Relationship Id="rId3" Type="http://schemas.openxmlformats.org/officeDocument/2006/relationships/hyperlink" Target="https://en.wikipedia.org/wiki/Digital_Equipment_Corporation" TargetMode="External"/><Relationship Id="rId7" Type="http://schemas.openxmlformats.org/officeDocument/2006/relationships/hyperlink" Target="https://en.wikipedia.org/wiki/OS/2" TargetMode="External"/><Relationship Id="rId12" Type="http://schemas.openxmlformats.org/officeDocument/2006/relationships/hyperlink" Target="https://en.wikipedia.org/wiki/Preemptive_multitasking" TargetMode="External"/><Relationship Id="rId2" Type="http://schemas.openxmlformats.org/officeDocument/2006/relationships/hyperlink" Target="https://en.wikipedia.org/wiki/Windows_NT" TargetMode="External"/><Relationship Id="rId1" Type="http://schemas.openxmlformats.org/officeDocument/2006/relationships/slideLayout" Target="../slideLayouts/slideLayout2.xml"/><Relationship Id="rId6" Type="http://schemas.openxmlformats.org/officeDocument/2006/relationships/hyperlink" Target="https://en.wikipedia.org/wiki/IBM" TargetMode="External"/><Relationship Id="rId11" Type="http://schemas.openxmlformats.org/officeDocument/2006/relationships/hyperlink" Target="https://en.wikipedia.org/wiki/Kernel_(operating_system)" TargetMode="External"/><Relationship Id="rId5" Type="http://schemas.openxmlformats.org/officeDocument/2006/relationships/hyperlink" Target="https://en.wikipedia.org/wiki/Mark_Lucovsky" TargetMode="External"/><Relationship Id="rId10" Type="http://schemas.openxmlformats.org/officeDocument/2006/relationships/hyperlink" Target="https://en.wikipedia.org/wiki/Software_portability" TargetMode="External"/><Relationship Id="rId4" Type="http://schemas.openxmlformats.org/officeDocument/2006/relationships/hyperlink" Target="https://en.wikipedia.org/wiki/Dave_Cutler" TargetMode="External"/><Relationship Id="rId9" Type="http://schemas.openxmlformats.org/officeDocument/2006/relationships/hyperlink" Target="https://en.wikipedia.org/wiki/POSIX"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en.wikipedia.org/wiki/Backwards_compatibility" TargetMode="External"/><Relationship Id="rId3" Type="http://schemas.openxmlformats.org/officeDocument/2006/relationships/hyperlink" Target="https://en.wikipedia.org/wiki/Windows_9x" TargetMode="External"/><Relationship Id="rId7" Type="http://schemas.openxmlformats.org/officeDocument/2006/relationships/hyperlink" Target="https://en.wikipedia.org/wiki/Windows_XP#Backwards_compatibility" TargetMode="External"/><Relationship Id="rId2" Type="http://schemas.openxmlformats.org/officeDocument/2006/relationships/hyperlink" Target="https://en.wikipedia.org/wiki/Windows_XP" TargetMode="External"/><Relationship Id="rId1" Type="http://schemas.openxmlformats.org/officeDocument/2006/relationships/slideLayout" Target="../slideLayouts/slideLayout2.xml"/><Relationship Id="rId6" Type="http://schemas.openxmlformats.org/officeDocument/2006/relationships/hyperlink" Target="https://en.wikipedia.org/wiki/Microsoft_account" TargetMode="External"/><Relationship Id="rId5" Type="http://schemas.openxmlformats.org/officeDocument/2006/relationships/hyperlink" Target="https://en.wikipedia.org/wiki/Internet_Explorer_6" TargetMode="External"/><Relationship Id="rId4" Type="http://schemas.openxmlformats.org/officeDocument/2006/relationships/hyperlink" Target="https://en.wikipedia.org/wiki/File_Explorer" TargetMode="External"/><Relationship Id="rId9" Type="http://schemas.openxmlformats.org/officeDocument/2006/relationships/hyperlink" Target="https://en.wikipedia.org/wiki/Windows_Remote_Assistance"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en.wikipedia.org/wiki/Criticism_of_Windows_Vista" TargetMode="External"/><Relationship Id="rId3" Type="http://schemas.openxmlformats.org/officeDocument/2006/relationships/hyperlink" Target="https://en.wikipedia.org/wiki/Development_of_Windows_Vista" TargetMode="External"/><Relationship Id="rId7" Type="http://schemas.openxmlformats.org/officeDocument/2006/relationships/hyperlink" Target="https://en.wikipedia.org/wiki/Windows_Vista_editions_and_pricing" TargetMode="External"/><Relationship Id="rId2" Type="http://schemas.openxmlformats.org/officeDocument/2006/relationships/hyperlink" Target="https://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s://en.wikipedia.org/wiki/Security_and_safety_features_new_to_Windows_Vista" TargetMode="External"/><Relationship Id="rId5" Type="http://schemas.openxmlformats.org/officeDocument/2006/relationships/hyperlink" Target="https://en.wikipedia.org/wiki/Technical_features_new_to_Windows_Vista" TargetMode="External"/><Relationship Id="rId4" Type="http://schemas.openxmlformats.org/officeDocument/2006/relationships/hyperlink" Target="https://en.wikipedia.org/wiki/Features_new_to_Windows_Vista" TargetMode="External"/><Relationship Id="rId9" Type="http://schemas.openxmlformats.org/officeDocument/2006/relationships/hyperlink" Target="https://en.wikipedia.org/wiki/Windows_Server_2008"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en.wikipedia.org/wiki/Features_new_to_Windows_7#Jump_lists" TargetMode="External"/><Relationship Id="rId3" Type="http://schemas.openxmlformats.org/officeDocument/2006/relationships/hyperlink" Target="https://en.wikipedia.org/wiki/Windows_Server_2008_R2" TargetMode="External"/><Relationship Id="rId7" Type="http://schemas.openxmlformats.org/officeDocument/2006/relationships/hyperlink" Target="https://en.wikipedia.org/wiki/Taskbar" TargetMode="External"/><Relationship Id="rId2" Type="http://schemas.openxmlformats.org/officeDocument/2006/relationships/hyperlink" Target="https://en.wikipedia.org/wiki/Windows_7" TargetMode="External"/><Relationship Id="rId1" Type="http://schemas.openxmlformats.org/officeDocument/2006/relationships/slideLayout" Target="../slideLayouts/slideLayout2.xml"/><Relationship Id="rId6" Type="http://schemas.openxmlformats.org/officeDocument/2006/relationships/hyperlink" Target="https://en.wikipedia.org/wiki/Windows_shell" TargetMode="External"/><Relationship Id="rId5" Type="http://schemas.openxmlformats.org/officeDocument/2006/relationships/hyperlink" Target="https://en.wikipedia.org/wiki/Multi-touch" TargetMode="External"/><Relationship Id="rId4" Type="http://schemas.openxmlformats.org/officeDocument/2006/relationships/hyperlink" Target="https://en.wikipedia.org/wiki/Features_new_to_Windows_Vista" TargetMode="External"/><Relationship Id="rId9" Type="http://schemas.openxmlformats.org/officeDocument/2006/relationships/hyperlink" Target="https://en.wikipedia.org/wiki/Features_new_to_Windows_7#HomeGroup"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en.wikipedia.org/wiki/Application_software" TargetMode="External"/><Relationship Id="rId3" Type="http://schemas.openxmlformats.org/officeDocument/2006/relationships/hyperlink" Target="https://en.wikipedia.org/wiki/Windows_8.1" TargetMode="External"/><Relationship Id="rId7" Type="http://schemas.openxmlformats.org/officeDocument/2006/relationships/hyperlink" Target="https://en.wikipedia.org/wiki/Start_menu#Third_version" TargetMode="External"/><Relationship Id="rId2" Type="http://schemas.openxmlformats.org/officeDocument/2006/relationships/hyperlink" Target="https://en.wikipedia.org/wiki/Windows_8" TargetMode="External"/><Relationship Id="rId1" Type="http://schemas.openxmlformats.org/officeDocument/2006/relationships/slideLayout" Target="../slideLayouts/slideLayout2.xml"/><Relationship Id="rId6" Type="http://schemas.openxmlformats.org/officeDocument/2006/relationships/hyperlink" Target="https://en.wikipedia.org/wiki/Tablet_computer" TargetMode="External"/><Relationship Id="rId5" Type="http://schemas.openxmlformats.org/officeDocument/2006/relationships/hyperlink" Target="https://en.wikipedia.org/wiki/Multi-touch" TargetMode="External"/><Relationship Id="rId4" Type="http://schemas.openxmlformats.org/officeDocument/2006/relationships/hyperlink" Target="https://en.wikipedia.org/wiki/Metro_(design_language)" TargetMode="External"/><Relationship Id="rId9" Type="http://schemas.openxmlformats.org/officeDocument/2006/relationships/hyperlink" Target="https://en.wikipedia.org/wiki/Netbook"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Virtual_desktop" TargetMode="External"/><Relationship Id="rId7" Type="http://schemas.openxmlformats.org/officeDocument/2006/relationships/hyperlink" Target="https://en.wikipedia.org/wiki/Windows_Update" TargetMode="External"/><Relationship Id="rId2" Type="http://schemas.openxmlformats.org/officeDocument/2006/relationships/hyperlink" Target="https://en.wikipedia.org/wiki/Windows_10" TargetMode="External"/><Relationship Id="rId1" Type="http://schemas.openxmlformats.org/officeDocument/2006/relationships/slideLayout" Target="../slideLayouts/slideLayout2.xml"/><Relationship Id="rId6" Type="http://schemas.openxmlformats.org/officeDocument/2006/relationships/hyperlink" Target="https://en.wikipedia.org/wiki/Windows_Phone_8.1" TargetMode="External"/><Relationship Id="rId5" Type="http://schemas.openxmlformats.org/officeDocument/2006/relationships/hyperlink" Target="https://en.wikipedia.org/wiki/Windows_8.1" TargetMode="External"/><Relationship Id="rId4" Type="http://schemas.openxmlformats.org/officeDocument/2006/relationships/hyperlink" Target="https://en.wikipedia.org/wiki/Windows_7"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Microsoft_Windows#cite_note-54" TargetMode="External"/><Relationship Id="rId2" Type="http://schemas.openxmlformats.org/officeDocument/2006/relationships/hyperlink" Target="https://en.wikipedia.org/wiki/Windows_11" TargetMode="External"/><Relationship Id="rId1" Type="http://schemas.openxmlformats.org/officeDocument/2006/relationships/slideLayout" Target="../slideLayouts/slideLayout2.xml"/><Relationship Id="rId4" Type="http://schemas.openxmlformats.org/officeDocument/2006/relationships/hyperlink" Target="https://en.wikipedia.org/wiki/Microsoft_Windows#cite_note-55"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Processor_register" TargetMode="External"/><Relationship Id="rId13" Type="http://schemas.openxmlformats.org/officeDocument/2006/relationships/hyperlink" Target="https://en.wikipedia.org/wiki/Data_(computing)" TargetMode="External"/><Relationship Id="rId3" Type="http://schemas.openxmlformats.org/officeDocument/2006/relationships/hyperlink" Target="https://en.wikipedia.org/wiki/John_von_Neumann" TargetMode="External"/><Relationship Id="rId7" Type="http://schemas.openxmlformats.org/officeDocument/2006/relationships/hyperlink" Target="https://en.wikipedia.org/wiki/Arithmetic_logic_unit" TargetMode="External"/><Relationship Id="rId12" Type="http://schemas.openxmlformats.org/officeDocument/2006/relationships/hyperlink" Target="https://en.wikipedia.org/wiki/Computer_memory" TargetMode="External"/><Relationship Id="rId2" Type="http://schemas.openxmlformats.org/officeDocument/2006/relationships/hyperlink" Target="https://en.wikipedia.org/wiki/Computer_architecture" TargetMode="External"/><Relationship Id="rId16" Type="http://schemas.openxmlformats.org/officeDocument/2006/relationships/hyperlink" Target="https://en.wikipedia.org/wiki/Input_and_output" TargetMode="External"/><Relationship Id="rId1" Type="http://schemas.openxmlformats.org/officeDocument/2006/relationships/slideLayout" Target="../slideLayouts/slideLayout2.xml"/><Relationship Id="rId6" Type="http://schemas.openxmlformats.org/officeDocument/2006/relationships/hyperlink" Target="https://en.wikipedia.org/wiki/Central_processing_unit" TargetMode="External"/><Relationship Id="rId11" Type="http://schemas.openxmlformats.org/officeDocument/2006/relationships/hyperlink" Target="https://en.wikipedia.org/wiki/Program_counter" TargetMode="External"/><Relationship Id="rId5" Type="http://schemas.openxmlformats.org/officeDocument/2006/relationships/hyperlink" Target="https://en.wikipedia.org/wiki/Digital_computer" TargetMode="External"/><Relationship Id="rId15" Type="http://schemas.openxmlformats.org/officeDocument/2006/relationships/hyperlink" Target="https://en.wikipedia.org/wiki/Mass_storage" TargetMode="External"/><Relationship Id="rId10" Type="http://schemas.openxmlformats.org/officeDocument/2006/relationships/hyperlink" Target="https://en.wikipedia.org/wiki/Instruction_register" TargetMode="External"/><Relationship Id="rId4" Type="http://schemas.openxmlformats.org/officeDocument/2006/relationships/hyperlink" Target="https://en.wikipedia.org/wiki/First_Draft_of_a_Report_on_the_EDVAC" TargetMode="External"/><Relationship Id="rId9" Type="http://schemas.openxmlformats.org/officeDocument/2006/relationships/hyperlink" Target="https://en.wikipedia.org/wiki/Control_unit" TargetMode="External"/><Relationship Id="rId14" Type="http://schemas.openxmlformats.org/officeDocument/2006/relationships/hyperlink" Target="https://en.wikipedia.org/wiki/Instruction_s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chor="ctr"/>
          <a:lstStyle/>
          <a:p>
            <a:r>
              <a:rPr lang="en-US" altLang="zh-TW" b="1" dirty="0"/>
              <a:t>Computer Organization</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246228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CAFB-EBC1-2253-1181-82FD427E007F}"/>
              </a:ext>
            </a:extLst>
          </p:cNvPr>
          <p:cNvSpPr>
            <a:spLocks noGrp="1"/>
          </p:cNvSpPr>
          <p:nvPr>
            <p:ph type="title"/>
          </p:nvPr>
        </p:nvSpPr>
        <p:spPr/>
        <p:txBody>
          <a:bodyPr anchor="ctr"/>
          <a:lstStyle/>
          <a:p>
            <a:r>
              <a:rPr lang="en-PH" dirty="0"/>
              <a:t>CENTRAL PROCESSING UNIT</a:t>
            </a:r>
          </a:p>
        </p:txBody>
      </p:sp>
      <p:pic>
        <p:nvPicPr>
          <p:cNvPr id="4" name="圖片 3">
            <a:extLst>
              <a:ext uri="{FF2B5EF4-FFF2-40B4-BE49-F238E27FC236}">
                <a16:creationId xmlns:a16="http://schemas.microsoft.com/office/drawing/2014/main" id="{E21A2E72-347F-4BCA-36C1-916F32D3B4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5492" y="2275698"/>
            <a:ext cx="6413157" cy="3719631"/>
          </a:xfrm>
          <a:prstGeom prst="rect">
            <a:avLst/>
          </a:prstGeom>
          <a:solidFill>
            <a:schemeClr val="accent1">
              <a:lumMod val="60000"/>
              <a:lumOff val="40000"/>
            </a:schemeClr>
          </a:solidFill>
        </p:spPr>
      </p:pic>
    </p:spTree>
    <p:extLst>
      <p:ext uri="{BB962C8B-B14F-4D97-AF65-F5344CB8AC3E}">
        <p14:creationId xmlns:p14="http://schemas.microsoft.com/office/powerpoint/2010/main" val="899733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0221" y="335885"/>
            <a:ext cx="9905998" cy="1478570"/>
          </a:xfrm>
        </p:spPr>
        <p:txBody>
          <a:bodyPr/>
          <a:lstStyle/>
          <a:p>
            <a:r>
              <a:rPr lang="en-US" altLang="zh-TW" dirty="0"/>
              <a:t>John von Neumann</a:t>
            </a:r>
            <a:endParaRPr lang="zh-TW" altLang="en-US" dirty="0"/>
          </a:p>
        </p:txBody>
      </p:sp>
      <p:sp>
        <p:nvSpPr>
          <p:cNvPr id="3" name="內容版面配置區 2"/>
          <p:cNvSpPr>
            <a:spLocks noGrp="1"/>
          </p:cNvSpPr>
          <p:nvPr>
            <p:ph idx="1"/>
          </p:nvPr>
        </p:nvSpPr>
        <p:spPr>
          <a:xfrm>
            <a:off x="670562" y="1692535"/>
            <a:ext cx="8323809" cy="4666701"/>
          </a:xfrm>
        </p:spPr>
        <p:txBody>
          <a:bodyPr>
            <a:normAutofit/>
          </a:bodyPr>
          <a:lstStyle/>
          <a:p>
            <a:r>
              <a:rPr lang="en-US" altLang="zh-TW" sz="2800" dirty="0"/>
              <a:t>John von Neumann was a Hungarian-American mathematician, physicist, computer scientist, engineer, and polymath. His Hungarian name was Neumann </a:t>
            </a:r>
            <a:r>
              <a:rPr lang="en-US" altLang="zh-TW" sz="2800" dirty="0" err="1"/>
              <a:t>János</a:t>
            </a:r>
            <a:r>
              <a:rPr lang="en-US" altLang="zh-TW" sz="2800" dirty="0"/>
              <a:t> Lajos, and he died on February 8, 1957. He was hailed as "the last representative of the great mathematicians who were equally at home in both pure and applied mathematics" and was thought to have had the broadest scope of any mathematician of his era. He combined the pure and applied sciences.</a:t>
            </a:r>
            <a:endParaRPr lang="zh-TW" altLang="en-US" sz="2800" dirty="0"/>
          </a:p>
        </p:txBody>
      </p:sp>
      <p:pic>
        <p:nvPicPr>
          <p:cNvPr id="5" name="圖片 4"/>
          <p:cNvPicPr>
            <a:picLocks noChangeAspect="1"/>
          </p:cNvPicPr>
          <p:nvPr/>
        </p:nvPicPr>
        <p:blipFill>
          <a:blip r:embed="rId2"/>
          <a:stretch>
            <a:fillRect/>
          </a:stretch>
        </p:blipFill>
        <p:spPr>
          <a:xfrm>
            <a:off x="8994371" y="2920047"/>
            <a:ext cx="2535177" cy="3307253"/>
          </a:xfrm>
          <a:prstGeom prst="rect">
            <a:avLst/>
          </a:prstGeom>
        </p:spPr>
      </p:pic>
    </p:spTree>
    <p:extLst>
      <p:ext uri="{BB962C8B-B14F-4D97-AF65-F5344CB8AC3E}">
        <p14:creationId xmlns:p14="http://schemas.microsoft.com/office/powerpoint/2010/main" val="2769285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Instruction set architecture</a:t>
            </a:r>
            <a:br>
              <a:rPr lang="en-US" altLang="zh-TW" dirty="0"/>
            </a:br>
            <a:endParaRPr lang="zh-TW" altLang="en-US" dirty="0"/>
          </a:p>
        </p:txBody>
      </p:sp>
      <p:sp>
        <p:nvSpPr>
          <p:cNvPr id="3" name="內容版面配置區 2"/>
          <p:cNvSpPr>
            <a:spLocks noGrp="1"/>
          </p:cNvSpPr>
          <p:nvPr>
            <p:ph idx="1"/>
          </p:nvPr>
        </p:nvSpPr>
        <p:spPr>
          <a:xfrm>
            <a:off x="1041660" y="1493028"/>
            <a:ext cx="9905999" cy="5049088"/>
          </a:xfrm>
        </p:spPr>
        <p:txBody>
          <a:bodyPr>
            <a:normAutofit fontScale="92500"/>
          </a:bodyPr>
          <a:lstStyle/>
          <a:p>
            <a:r>
              <a:rPr lang="en-US" altLang="zh-TW" dirty="0"/>
              <a:t>An abstract representation of a computer is known as an instruction set architecture (ISA), often known as computer architecture. An implementation is a machine that carries out the instructions specified by that ISA, such as a central processing unit (CPU).</a:t>
            </a:r>
          </a:p>
          <a:p>
            <a:r>
              <a:rPr lang="en-US" altLang="zh-TW" dirty="0"/>
              <a:t>In general, an ISA defines the supported </a:t>
            </a:r>
            <a:r>
              <a:rPr lang="en-US" altLang="zh-TW" dirty="0">
                <a:hlinkClick r:id="rId2" tooltip="Machine code"/>
              </a:rPr>
              <a:t>instructions</a:t>
            </a:r>
            <a:r>
              <a:rPr lang="en-US" altLang="zh-TW" dirty="0"/>
              <a:t>, </a:t>
            </a:r>
            <a:r>
              <a:rPr lang="en-US" altLang="zh-TW" dirty="0">
                <a:hlinkClick r:id="rId3" tooltip="Data type"/>
              </a:rPr>
              <a:t>data types</a:t>
            </a:r>
            <a:r>
              <a:rPr lang="en-US" altLang="zh-TW" dirty="0"/>
              <a:t>, </a:t>
            </a:r>
            <a:r>
              <a:rPr lang="en-US" altLang="zh-TW" dirty="0">
                <a:hlinkClick r:id="rId4" tooltip="Register (computer)"/>
              </a:rPr>
              <a:t>registers</a:t>
            </a:r>
            <a:r>
              <a:rPr lang="en-US" altLang="zh-TW" dirty="0"/>
              <a:t>, the hardware support for managing </a:t>
            </a:r>
            <a:r>
              <a:rPr lang="en-US" altLang="zh-TW" dirty="0">
                <a:hlinkClick r:id="rId5" tooltip="Random-access memory"/>
              </a:rPr>
              <a:t>main memory</a:t>
            </a:r>
            <a:r>
              <a:rPr lang="en-US" altLang="zh-TW" dirty="0"/>
              <a:t>, fundamental features (such as the </a:t>
            </a:r>
            <a:r>
              <a:rPr lang="en-US" altLang="zh-TW" dirty="0">
                <a:hlinkClick r:id="rId6" tooltip="Memory consistency"/>
              </a:rPr>
              <a:t>memory consistency</a:t>
            </a:r>
            <a:r>
              <a:rPr lang="en-US" altLang="zh-TW" dirty="0"/>
              <a:t>, </a:t>
            </a:r>
            <a:r>
              <a:rPr lang="en-US" altLang="zh-TW" dirty="0">
                <a:hlinkClick r:id="rId7" tooltip="Addressing mode"/>
              </a:rPr>
              <a:t>addressing modes</a:t>
            </a:r>
            <a:r>
              <a:rPr lang="en-US" altLang="zh-TW" dirty="0"/>
              <a:t>, </a:t>
            </a:r>
            <a:r>
              <a:rPr lang="en-US" altLang="zh-TW" dirty="0">
                <a:hlinkClick r:id="rId8" tooltip="Virtual memory"/>
              </a:rPr>
              <a:t>virtual memory</a:t>
            </a:r>
            <a:r>
              <a:rPr lang="en-US" altLang="zh-TW" dirty="0"/>
              <a:t>), and the </a:t>
            </a:r>
            <a:r>
              <a:rPr lang="en-US" altLang="zh-TW" dirty="0">
                <a:hlinkClick r:id="rId9" tooltip="Input/output"/>
              </a:rPr>
              <a:t>input/output</a:t>
            </a:r>
            <a:r>
              <a:rPr lang="en-US" altLang="zh-TW" dirty="0"/>
              <a:t> model of a family of implementations of the ISA.</a:t>
            </a:r>
          </a:p>
          <a:p>
            <a:r>
              <a:rPr lang="en-US" altLang="zh-TW" dirty="0"/>
              <a:t>An ISA specifies the behavior of </a:t>
            </a:r>
            <a:r>
              <a:rPr lang="en-US" altLang="zh-TW" dirty="0">
                <a:hlinkClick r:id="rId2" tooltip="Machine code"/>
              </a:rPr>
              <a:t>machine code</a:t>
            </a:r>
            <a:r>
              <a:rPr lang="en-US" altLang="zh-TW" dirty="0"/>
              <a:t> running on implementations of that ISA in a fashion that does not depend on the characteristics of that implementation, providing </a:t>
            </a:r>
            <a:r>
              <a:rPr lang="en-US" altLang="zh-TW" dirty="0">
                <a:hlinkClick r:id="rId10" tooltip="Binary compatibility"/>
              </a:rPr>
              <a:t>binary compatibility</a:t>
            </a:r>
            <a:r>
              <a:rPr lang="en-US" altLang="zh-TW" dirty="0"/>
              <a:t> between implementations. This enables multiple implementations of an ISA that differ in characteristics such as </a:t>
            </a:r>
            <a:r>
              <a:rPr lang="en-US" altLang="zh-TW" dirty="0">
                <a:hlinkClick r:id="rId11" tooltip="Computer performance"/>
              </a:rPr>
              <a:t>performance</a:t>
            </a:r>
            <a:r>
              <a:rPr lang="en-US" altLang="zh-TW" dirty="0"/>
              <a:t>, physical size, and monetary cost (among other things), but that are capable of running the same machine code, so that a lower-performance, lower-cost machine can be replaced with a higher-cost, higher-performance machine without having to replace software. It also enables the evolution of the </a:t>
            </a:r>
            <a:r>
              <a:rPr lang="en-US" altLang="zh-TW" dirty="0">
                <a:hlinkClick r:id="rId12" tooltip="Microarchitecture"/>
              </a:rPr>
              <a:t>microarchitectures</a:t>
            </a:r>
            <a:r>
              <a:rPr lang="en-US" altLang="zh-TW" dirty="0"/>
              <a:t> of the implementations of that ISA, so that a newer, higher-performance implementation of an ISA can run software that runs on previous generations of implementations.</a:t>
            </a:r>
          </a:p>
          <a:p>
            <a:endParaRPr lang="en-US" altLang="zh-TW" dirty="0"/>
          </a:p>
          <a:p>
            <a:endParaRPr lang="zh-TW" altLang="en-US" dirty="0"/>
          </a:p>
        </p:txBody>
      </p:sp>
    </p:spTree>
    <p:extLst>
      <p:ext uri="{BB962C8B-B14F-4D97-AF65-F5344CB8AC3E}">
        <p14:creationId xmlns:p14="http://schemas.microsoft.com/office/powerpoint/2010/main" val="2339248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MEMORY HEIRACHY</a:t>
            </a:r>
            <a:endParaRPr lang="zh-TW" altLang="en-US" dirty="0"/>
          </a:p>
        </p:txBody>
      </p:sp>
      <p:sp>
        <p:nvSpPr>
          <p:cNvPr id="3" name="內容版面配置區 2"/>
          <p:cNvSpPr>
            <a:spLocks noGrp="1"/>
          </p:cNvSpPr>
          <p:nvPr>
            <p:ph idx="1"/>
          </p:nvPr>
        </p:nvSpPr>
        <p:spPr>
          <a:xfrm>
            <a:off x="1251678" y="1305098"/>
            <a:ext cx="10178322" cy="5416977"/>
          </a:xfrm>
        </p:spPr>
        <p:txBody>
          <a:bodyPr>
            <a:noAutofit/>
          </a:bodyPr>
          <a:lstStyle/>
          <a:p>
            <a:r>
              <a:rPr lang="en-US" altLang="zh-TW" sz="1800" dirty="0"/>
              <a:t>In </a:t>
            </a:r>
            <a:r>
              <a:rPr lang="en-US" altLang="zh-TW" sz="1800" dirty="0">
                <a:hlinkClick r:id="rId2" tooltip="Computer architecture"/>
              </a:rPr>
              <a:t>computer architecture</a:t>
            </a:r>
            <a:r>
              <a:rPr lang="en-US" altLang="zh-TW" sz="1800" dirty="0"/>
              <a:t>, the </a:t>
            </a:r>
            <a:r>
              <a:rPr lang="en-US" altLang="zh-TW" sz="1800" b="1" dirty="0"/>
              <a:t>memory hierarchy</a:t>
            </a:r>
            <a:r>
              <a:rPr lang="en-US" altLang="zh-TW" sz="1800" dirty="0"/>
              <a:t> separates </a:t>
            </a:r>
            <a:r>
              <a:rPr lang="en-US" altLang="zh-TW" sz="1800" dirty="0">
                <a:hlinkClick r:id="rId3" tooltip="Computer storage"/>
              </a:rPr>
              <a:t>computer storage</a:t>
            </a:r>
            <a:r>
              <a:rPr lang="en-US" altLang="zh-TW" sz="1800" dirty="0"/>
              <a:t> into a hierarchy based on response time. Since response time, complexity, and capacity are related, the levels may also be distinguished by their performance and controlling technologies. Memory hierarchy affects performance in computer architectural design, algorithm predictions, and lower level </a:t>
            </a:r>
            <a:r>
              <a:rPr lang="en-US" altLang="zh-TW" sz="1800" dirty="0">
                <a:hlinkClick r:id="rId4" tooltip="Computer programming"/>
              </a:rPr>
              <a:t>programming</a:t>
            </a:r>
            <a:r>
              <a:rPr lang="en-US" altLang="zh-TW" sz="1800" dirty="0"/>
              <a:t> constructs involving </a:t>
            </a:r>
            <a:r>
              <a:rPr lang="en-US" altLang="zh-TW" sz="1800" dirty="0">
                <a:hlinkClick r:id="rId5" tooltip="Locality of reference"/>
              </a:rPr>
              <a:t>locality of reference</a:t>
            </a:r>
            <a:r>
              <a:rPr lang="en-US" altLang="zh-TW" sz="1800" dirty="0"/>
              <a:t>.</a:t>
            </a:r>
          </a:p>
          <a:p>
            <a:r>
              <a:rPr lang="en-US" altLang="zh-TW" sz="1800" dirty="0"/>
              <a:t>Designing for high performance requires considering the restrictions of the memory hierarchy, i.e. the size and capabilities of each component. Each of the various components can be viewed as part of a hierarchy of memories (m</a:t>
            </a:r>
            <a:r>
              <a:rPr lang="en-US" altLang="zh-TW" sz="1800" baseline="-25000" dirty="0"/>
              <a:t>1</a:t>
            </a:r>
            <a:r>
              <a:rPr lang="en-US" altLang="zh-TW" sz="1800" dirty="0"/>
              <a:t>, m</a:t>
            </a:r>
            <a:r>
              <a:rPr lang="en-US" altLang="zh-TW" sz="1800" baseline="-25000" dirty="0"/>
              <a:t>2</a:t>
            </a:r>
            <a:r>
              <a:rPr lang="en-US" altLang="zh-TW" sz="1800" dirty="0"/>
              <a:t>, ..., m </a:t>
            </a:r>
            <a:r>
              <a:rPr lang="en-US" altLang="zh-TW" sz="1800" baseline="-25000" dirty="0"/>
              <a:t>n</a:t>
            </a:r>
            <a:r>
              <a:rPr lang="en-US" altLang="zh-TW" sz="1800" dirty="0"/>
              <a:t>) in which each member m</a:t>
            </a:r>
            <a:r>
              <a:rPr lang="en-US" altLang="zh-TW" sz="1800" baseline="-25000" dirty="0"/>
              <a:t>i</a:t>
            </a:r>
            <a:r>
              <a:rPr lang="en-US" altLang="zh-TW" sz="1800" dirty="0"/>
              <a:t> is typically smaller and faster than the next highest member m</a:t>
            </a:r>
            <a:r>
              <a:rPr lang="en-US" altLang="zh-TW" sz="1800" baseline="-25000" dirty="0"/>
              <a:t>i+1</a:t>
            </a:r>
            <a:r>
              <a:rPr lang="en-US" altLang="zh-TW" sz="1800" dirty="0"/>
              <a:t> of the hierarchy. To limit waiting by higher levels, a lower level will respond by filling a buffer and then signaling for activating the transfer.</a:t>
            </a:r>
          </a:p>
          <a:p>
            <a:r>
              <a:rPr lang="en-US" altLang="zh-TW" sz="1800" dirty="0"/>
              <a:t>There are four major storage levels.</a:t>
            </a:r>
            <a:r>
              <a:rPr lang="en-US" altLang="zh-TW" sz="1800" baseline="30000" dirty="0">
                <a:hlinkClick r:id="rId6"/>
              </a:rPr>
              <a:t>[1]</a:t>
            </a:r>
            <a:endParaRPr lang="en-US" altLang="zh-TW" sz="1800" dirty="0"/>
          </a:p>
          <a:p>
            <a:r>
              <a:rPr lang="en-US" altLang="zh-TW" sz="1800" i="1" dirty="0"/>
              <a:t>Internal</a:t>
            </a:r>
            <a:r>
              <a:rPr lang="en-US" altLang="zh-TW" sz="1800" dirty="0"/>
              <a:t> – </a:t>
            </a:r>
            <a:r>
              <a:rPr lang="en-US" altLang="zh-TW" sz="1800" dirty="0">
                <a:hlinkClick r:id="rId7" tooltip="Processor register"/>
              </a:rPr>
              <a:t>Processor registers</a:t>
            </a:r>
            <a:r>
              <a:rPr lang="en-US" altLang="zh-TW" sz="1800" dirty="0"/>
              <a:t> and </a:t>
            </a:r>
            <a:r>
              <a:rPr lang="en-US" altLang="zh-TW" sz="1800" dirty="0">
                <a:hlinkClick r:id="rId8" tooltip="CPU cache"/>
              </a:rPr>
              <a:t>cache</a:t>
            </a:r>
            <a:r>
              <a:rPr lang="en-US" altLang="zh-TW" sz="1800" dirty="0"/>
              <a:t>.</a:t>
            </a:r>
          </a:p>
          <a:p>
            <a:r>
              <a:rPr lang="en-US" altLang="zh-TW" sz="1800" dirty="0"/>
              <a:t>Main – the system </a:t>
            </a:r>
            <a:r>
              <a:rPr lang="en-US" altLang="zh-TW" sz="1800" dirty="0">
                <a:hlinkClick r:id="rId9" tooltip="Random-access memory"/>
              </a:rPr>
              <a:t>RAM</a:t>
            </a:r>
            <a:r>
              <a:rPr lang="en-US" altLang="zh-TW" sz="1800" dirty="0"/>
              <a:t> and controller cards.</a:t>
            </a:r>
          </a:p>
          <a:p>
            <a:r>
              <a:rPr lang="en-US" altLang="zh-TW" sz="1800" dirty="0"/>
              <a:t>On-line mass storage – Secondary storage.</a:t>
            </a:r>
          </a:p>
          <a:p>
            <a:r>
              <a:rPr lang="en-US" altLang="zh-TW" sz="1800" dirty="0"/>
              <a:t>Off-line bulk storage – Tertiary and Off-line storage.</a:t>
            </a:r>
          </a:p>
          <a:p>
            <a:endParaRPr lang="zh-TW" altLang="en-US" sz="1800" dirty="0"/>
          </a:p>
        </p:txBody>
      </p:sp>
    </p:spTree>
    <p:extLst>
      <p:ext uri="{BB962C8B-B14F-4D97-AF65-F5344CB8AC3E}">
        <p14:creationId xmlns:p14="http://schemas.microsoft.com/office/powerpoint/2010/main" val="374007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17ED-EE86-A4B6-6AB3-B1F2266B306B}"/>
              </a:ext>
            </a:extLst>
          </p:cNvPr>
          <p:cNvSpPr>
            <a:spLocks noGrp="1"/>
          </p:cNvSpPr>
          <p:nvPr>
            <p:ph type="title"/>
          </p:nvPr>
        </p:nvSpPr>
        <p:spPr/>
        <p:txBody>
          <a:bodyPr anchor="ctr"/>
          <a:lstStyle/>
          <a:p>
            <a:r>
              <a:rPr lang="en-PH" dirty="0"/>
              <a:t>COMPUTER MEMORY HIERARCHY</a:t>
            </a:r>
          </a:p>
        </p:txBody>
      </p:sp>
      <p:pic>
        <p:nvPicPr>
          <p:cNvPr id="4" name="圖片 5">
            <a:extLst>
              <a:ext uri="{FF2B5EF4-FFF2-40B4-BE49-F238E27FC236}">
                <a16:creationId xmlns:a16="http://schemas.microsoft.com/office/drawing/2014/main" id="{7109B824-82C3-CA4A-D440-4E6295D63C62}"/>
              </a:ext>
            </a:extLst>
          </p:cNvPr>
          <p:cNvPicPr>
            <a:picLocks noChangeAspect="1"/>
          </p:cNvPicPr>
          <p:nvPr/>
        </p:nvPicPr>
        <p:blipFill>
          <a:blip r:embed="rId2"/>
          <a:stretch>
            <a:fillRect/>
          </a:stretch>
        </p:blipFill>
        <p:spPr>
          <a:xfrm>
            <a:off x="2022250" y="1874517"/>
            <a:ext cx="7245317" cy="4218763"/>
          </a:xfrm>
          <a:prstGeom prst="rect">
            <a:avLst/>
          </a:prstGeom>
          <a:solidFill>
            <a:schemeClr val="accent3">
              <a:lumMod val="60000"/>
              <a:lumOff val="40000"/>
            </a:schemeClr>
          </a:solidFill>
          <a:ln>
            <a:solidFill>
              <a:schemeClr val="accent3">
                <a:lumMod val="60000"/>
                <a:lumOff val="40000"/>
              </a:schemeClr>
            </a:solidFill>
          </a:ln>
        </p:spPr>
      </p:pic>
    </p:spTree>
    <p:extLst>
      <p:ext uri="{BB962C8B-B14F-4D97-AF65-F5344CB8AC3E}">
        <p14:creationId xmlns:p14="http://schemas.microsoft.com/office/powerpoint/2010/main" val="2333115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Principle of locality</a:t>
            </a:r>
            <a:br>
              <a:rPr lang="en-US" altLang="zh-TW" dirty="0"/>
            </a:br>
            <a:endParaRPr lang="zh-TW" altLang="en-US" dirty="0"/>
          </a:p>
        </p:txBody>
      </p:sp>
      <p:sp>
        <p:nvSpPr>
          <p:cNvPr id="3" name="內容版面配置區 2"/>
          <p:cNvSpPr>
            <a:spLocks noGrp="1"/>
          </p:cNvSpPr>
          <p:nvPr>
            <p:ph idx="1"/>
          </p:nvPr>
        </p:nvSpPr>
        <p:spPr>
          <a:xfrm>
            <a:off x="1251678" y="1260389"/>
            <a:ext cx="10178322" cy="5325762"/>
          </a:xfrm>
        </p:spPr>
        <p:txBody>
          <a:bodyPr>
            <a:normAutofit fontScale="92500"/>
          </a:bodyPr>
          <a:lstStyle/>
          <a:p>
            <a:pPr marL="0" indent="0">
              <a:buNone/>
            </a:pPr>
            <a:r>
              <a:rPr lang="en-US" altLang="zh-TW" sz="2400" dirty="0"/>
              <a:t>According to the localization principle of physics, an object is only directly impacted by its immediate surroundings. A "local theory" is one that takes the concept of locality into account. The idea of immediate "activity at a distance" is replaced by this. The field theories of classical physics gave rise to locality. The idea is that anything in the area between the two sites must operate as a mediator if an activity at one point is to have an impact at another. The influence must be carried by anything that moves through the space between the two sites, such a wave or particle.</a:t>
            </a:r>
          </a:p>
          <a:p>
            <a:pPr marL="0" indent="0">
              <a:buNone/>
            </a:pPr>
            <a:r>
              <a:rPr lang="en-US" altLang="zh-TW" sz="2400" dirty="0"/>
              <a:t>The speed at which all such influences can move is restricted to the speed of light, </a:t>
            </a:r>
            <a:r>
              <a:rPr lang="en-US" altLang="zh-TW" sz="2400" dirty="0" err="1"/>
              <a:t>displaystyle</a:t>
            </a:r>
            <a:r>
              <a:rPr lang="en-US" altLang="zh-TW" sz="2400" dirty="0"/>
              <a:t> c, by the special theory of relativity. As a result, the principle of locality indicates that an occurrence at one location cannot have the same effect at another location at the same time. </a:t>
            </a:r>
            <a:r>
              <a:rPr lang="en-US" altLang="zh-TW" sz="2400" dirty="0" err="1"/>
              <a:t>Displaystyle</a:t>
            </a:r>
            <a:r>
              <a:rPr lang="en-US" altLang="zh-TW" sz="2400" dirty="0"/>
              <a:t> T=D/c, where </a:t>
            </a:r>
            <a:r>
              <a:rPr lang="en-US" altLang="zh-TW" sz="2400" dirty="0" err="1"/>
              <a:t>Displaystyle</a:t>
            </a:r>
            <a:r>
              <a:rPr lang="en-US" altLang="zh-TW" sz="2400" dirty="0"/>
              <a:t> D is the distance between the points and </a:t>
            </a:r>
            <a:r>
              <a:rPr lang="en-US" altLang="zh-TW" sz="2400" dirty="0" err="1"/>
              <a:t>Displaystyle</a:t>
            </a:r>
            <a:r>
              <a:rPr lang="en-US" altLang="zh-TW" sz="2400" dirty="0"/>
              <a:t> c is the speed of light in a vacuum, states that an event at </a:t>
            </a:r>
            <a:r>
              <a:rPr lang="en-US" altLang="zh-TW" sz="2400" dirty="0" err="1"/>
              <a:t>Displaystyle</a:t>
            </a:r>
            <a:r>
              <a:rPr lang="en-US" altLang="zh-TW" sz="2400" dirty="0"/>
              <a:t> A cannot result at </a:t>
            </a:r>
            <a:r>
              <a:rPr lang="en-US" altLang="zh-TW" sz="2400" dirty="0" err="1"/>
              <a:t>Displaystyle</a:t>
            </a:r>
            <a:r>
              <a:rPr lang="en-US" altLang="zh-TW" sz="2400" dirty="0"/>
              <a:t> B in a time less than </a:t>
            </a:r>
            <a:r>
              <a:rPr lang="en-US" altLang="zh-TW" sz="2400" dirty="0" err="1"/>
              <a:t>Displaystyle</a:t>
            </a:r>
            <a:r>
              <a:rPr lang="en-US" altLang="zh-TW" sz="2400" dirty="0"/>
              <a:t> T=D/c</a:t>
            </a:r>
            <a:r>
              <a:rPr lang="en-US" altLang="zh-TW" dirty="0"/>
              <a:t>.</a:t>
            </a:r>
            <a:endParaRPr lang="zh-TW" altLang="en-US" dirty="0"/>
          </a:p>
        </p:txBody>
      </p:sp>
    </p:spTree>
    <p:extLst>
      <p:ext uri="{BB962C8B-B14F-4D97-AF65-F5344CB8AC3E}">
        <p14:creationId xmlns:p14="http://schemas.microsoft.com/office/powerpoint/2010/main" val="2376479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RAM vs ROM</a:t>
            </a:r>
            <a:br>
              <a:rPr lang="en-US" altLang="zh-TW" dirty="0"/>
            </a:br>
            <a:endParaRPr lang="zh-TW" altLang="en-US" dirty="0"/>
          </a:p>
        </p:txBody>
      </p:sp>
      <p:sp>
        <p:nvSpPr>
          <p:cNvPr id="3" name="內容版面配置區 2"/>
          <p:cNvSpPr>
            <a:spLocks noGrp="1"/>
          </p:cNvSpPr>
          <p:nvPr>
            <p:ph idx="1"/>
          </p:nvPr>
        </p:nvSpPr>
        <p:spPr>
          <a:xfrm>
            <a:off x="1135300" y="1210962"/>
            <a:ext cx="10178322" cy="5399903"/>
          </a:xfrm>
        </p:spPr>
        <p:txBody>
          <a:bodyPr>
            <a:normAutofit/>
          </a:bodyPr>
          <a:lstStyle/>
          <a:p>
            <a:r>
              <a:rPr lang="en-US" altLang="zh-TW" b="1" dirty="0"/>
              <a:t>RAM </a:t>
            </a:r>
            <a:r>
              <a:rPr lang="en-US" altLang="zh-TW" dirty="0"/>
              <a:t>is volatile memory, which means that the information temporarily stored in the module is erased when you restart or shut down your computer. Because the information is stored electrically on transistors, when there is no electric current, the data disappears. Each time you request a file or information, it is retrieved either from the computer's storage disk or the internet. The data is stored in RAM, so each time you switch from one program or page to another, the information is instantly available. When the computer is shut down, the memory is cleared until the process begins again. Volatile memory can be changed, upgraded, or expanded easily by users.</a:t>
            </a:r>
          </a:p>
          <a:p>
            <a:r>
              <a:rPr lang="en-US" altLang="zh-TW" b="1" dirty="0"/>
              <a:t>ROM</a:t>
            </a:r>
            <a:r>
              <a:rPr lang="en-US" altLang="zh-TW" dirty="0"/>
              <a:t> stands for non-volatile memory in computers., which means the information is permanently stored on the chip. The memory does not depend on an electric current to save data, instead, data is written to individual cells using binary code. Non-volatile memory is used for parts of the computer that do not change, such as the initial boot-up portion of the software, or the firmware instructions that make your printer run. Turning off the computer does not have any effect on ROM. Non-volatile memory cannot be changed by users.</a:t>
            </a:r>
            <a:endParaRPr lang="zh-TW" altLang="en-US" dirty="0"/>
          </a:p>
        </p:txBody>
      </p:sp>
    </p:spTree>
    <p:extLst>
      <p:ext uri="{BB962C8B-B14F-4D97-AF65-F5344CB8AC3E}">
        <p14:creationId xmlns:p14="http://schemas.microsoft.com/office/powerpoint/2010/main" val="3942224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484370" y="2315185"/>
            <a:ext cx="8574030" cy="4022208"/>
          </a:xfrm>
          <a:prstGeom prst="rect">
            <a:avLst/>
          </a:prstGeom>
        </p:spPr>
      </p:pic>
      <p:sp>
        <p:nvSpPr>
          <p:cNvPr id="5" name="AutoShape 2" descr="What is the difference between DRAM &amp; cache memory? - Quora"/>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US" altLang="zh-TW" dirty="0">
                <a:solidFill>
                  <a:srgbClr val="FF0000"/>
                </a:solidFill>
              </a:rPr>
              <a:t>D</a:t>
            </a:r>
            <a:r>
              <a:rPr lang="en-US" altLang="zh-TW" dirty="0"/>
              <a:t>RAM vs </a:t>
            </a:r>
            <a:r>
              <a:rPr lang="en-US" altLang="zh-TW" dirty="0">
                <a:solidFill>
                  <a:srgbClr val="FF0000"/>
                </a:solidFill>
              </a:rPr>
              <a:t>S</a:t>
            </a:r>
            <a:r>
              <a:rPr lang="en-US" altLang="zh-TW" dirty="0"/>
              <a:t>RAM</a:t>
            </a:r>
            <a:endParaRPr lang="zh-TW" altLang="en-US" sz="2200" dirty="0"/>
          </a:p>
        </p:txBody>
      </p:sp>
      <p:sp>
        <p:nvSpPr>
          <p:cNvPr id="6" name="矩形 5"/>
          <p:cNvSpPr/>
          <p:nvPr/>
        </p:nvSpPr>
        <p:spPr>
          <a:xfrm>
            <a:off x="5968384" y="482120"/>
            <a:ext cx="6096000" cy="830997"/>
          </a:xfrm>
          <a:prstGeom prst="rect">
            <a:avLst/>
          </a:prstGeom>
        </p:spPr>
        <p:txBody>
          <a:bodyPr>
            <a:spAutoFit/>
          </a:bodyPr>
          <a:lstStyle/>
          <a:p>
            <a:r>
              <a:rPr lang="en-US" altLang="zh-TW" sz="2400" dirty="0">
                <a:solidFill>
                  <a:srgbClr val="FF0000"/>
                </a:solidFill>
              </a:rPr>
              <a:t>Static </a:t>
            </a:r>
            <a:r>
              <a:rPr lang="en-US" altLang="zh-TW" sz="2400" dirty="0"/>
              <a:t>Random Access Memory (SRAM)</a:t>
            </a:r>
            <a:br>
              <a:rPr lang="en-US" altLang="zh-TW" sz="2400" dirty="0"/>
            </a:br>
            <a:r>
              <a:rPr lang="en-US" altLang="zh-TW" sz="2400" dirty="0">
                <a:solidFill>
                  <a:srgbClr val="FF0000"/>
                </a:solidFill>
              </a:rPr>
              <a:t>Dynamic</a:t>
            </a:r>
            <a:r>
              <a:rPr lang="en-US" altLang="zh-TW" sz="2400" dirty="0"/>
              <a:t> Random Access Memory (DRAM</a:t>
            </a:r>
            <a:endParaRPr lang="zh-TW" altLang="en-US" sz="2400" dirty="0"/>
          </a:p>
        </p:txBody>
      </p:sp>
    </p:spTree>
    <p:extLst>
      <p:ext uri="{BB962C8B-B14F-4D97-AF65-F5344CB8AC3E}">
        <p14:creationId xmlns:p14="http://schemas.microsoft.com/office/powerpoint/2010/main" val="3986097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51431" y="2269374"/>
            <a:ext cx="10178322" cy="1492132"/>
          </a:xfrm>
        </p:spPr>
        <p:txBody>
          <a:bodyPr/>
          <a:lstStyle/>
          <a:p>
            <a:r>
              <a:rPr lang="en-US" altLang="zh-TW" dirty="0"/>
              <a:t>Computer  software:</a:t>
            </a:r>
            <a:br>
              <a:rPr lang="en-US" altLang="zh-TW" dirty="0"/>
            </a:br>
            <a:r>
              <a:rPr lang="en-US" altLang="zh-TW" dirty="0"/>
              <a:t>operating system</a:t>
            </a:r>
            <a:endParaRPr lang="zh-TW" altLang="en-US" dirty="0"/>
          </a:p>
        </p:txBody>
      </p:sp>
    </p:spTree>
    <p:extLst>
      <p:ext uri="{BB962C8B-B14F-4D97-AF65-F5344CB8AC3E}">
        <p14:creationId xmlns:p14="http://schemas.microsoft.com/office/powerpoint/2010/main" val="3104541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Computer software: Operating system</a:t>
            </a:r>
            <a:br>
              <a:rPr lang="en-US" altLang="zh-TW" dirty="0"/>
            </a:br>
            <a:endParaRPr lang="zh-TW" altLang="en-US" dirty="0"/>
          </a:p>
        </p:txBody>
      </p:sp>
      <p:sp>
        <p:nvSpPr>
          <p:cNvPr id="3" name="內容版面配置區 2"/>
          <p:cNvSpPr>
            <a:spLocks noGrp="1"/>
          </p:cNvSpPr>
          <p:nvPr>
            <p:ph idx="1"/>
          </p:nvPr>
        </p:nvSpPr>
        <p:spPr>
          <a:xfrm>
            <a:off x="1251678" y="1778924"/>
            <a:ext cx="10178322" cy="5079076"/>
          </a:xfrm>
        </p:spPr>
        <p:txBody>
          <a:bodyPr>
            <a:normAutofit/>
          </a:bodyPr>
          <a:lstStyle/>
          <a:p>
            <a:r>
              <a:rPr lang="en-US" altLang="zh-TW" sz="2400" dirty="0"/>
              <a:t>An operating system (OS) is a type of system software that controls how computer hardware and software resources are used and offers basic services to other software applications. Operating systems that use time-sharing plan activities to make the most of the system's resources. They may also contain accounting software to allocate costs for processing time, mass storage, printing, and other resources. Although application code is typically performed directly by hardware and frequently makes system calls to an OS function or is interrupted by it, the operating system acts as a bridge between programs and the computer hardware for hardware functions like input and output and memory allocation. From mobile phones and video game consoles to web servers and supercomputers, many devices that house a computer have operating systems.</a:t>
            </a:r>
            <a:endParaRPr lang="zh-TW" altLang="en-US" sz="2400" dirty="0"/>
          </a:p>
        </p:txBody>
      </p:sp>
    </p:spTree>
    <p:extLst>
      <p:ext uri="{BB962C8B-B14F-4D97-AF65-F5344CB8AC3E}">
        <p14:creationId xmlns:p14="http://schemas.microsoft.com/office/powerpoint/2010/main" val="1111957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COMPUTER SYSTEM</a:t>
            </a:r>
            <a:endParaRPr lang="zh-TW" altLang="en-US" dirty="0"/>
          </a:p>
        </p:txBody>
      </p:sp>
      <p:pic>
        <p:nvPicPr>
          <p:cNvPr id="5" name="內容版面配置區 3"/>
          <p:cNvPicPr>
            <a:picLocks noGrp="1" noChangeAspect="1"/>
          </p:cNvPicPr>
          <p:nvPr>
            <p:ph idx="1"/>
          </p:nvPr>
        </p:nvPicPr>
        <p:blipFill>
          <a:blip r:embed="rId2"/>
          <a:stretch>
            <a:fillRect/>
          </a:stretch>
        </p:blipFill>
        <p:spPr>
          <a:xfrm>
            <a:off x="1768323" y="2410691"/>
            <a:ext cx="4821686" cy="3594100"/>
          </a:xfrm>
          <a:prstGeom prst="rect">
            <a:avLst/>
          </a:prstGeom>
        </p:spPr>
      </p:pic>
    </p:spTree>
    <p:extLst>
      <p:ext uri="{BB962C8B-B14F-4D97-AF65-F5344CB8AC3E}">
        <p14:creationId xmlns:p14="http://schemas.microsoft.com/office/powerpoint/2010/main" val="2758898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B9D8-235E-F425-C502-C4D699B494A6}"/>
              </a:ext>
            </a:extLst>
          </p:cNvPr>
          <p:cNvSpPr>
            <a:spLocks noGrp="1"/>
          </p:cNvSpPr>
          <p:nvPr>
            <p:ph type="title"/>
          </p:nvPr>
        </p:nvSpPr>
        <p:spPr/>
        <p:txBody>
          <a:bodyPr anchor="ctr"/>
          <a:lstStyle/>
          <a:p>
            <a:r>
              <a:rPr lang="en-US" altLang="zh-TW" dirty="0"/>
              <a:t>Operating system</a:t>
            </a:r>
            <a:endParaRPr lang="en-PH" dirty="0"/>
          </a:p>
        </p:txBody>
      </p:sp>
      <p:pic>
        <p:nvPicPr>
          <p:cNvPr id="5" name="Content Placeholder 4">
            <a:extLst>
              <a:ext uri="{FF2B5EF4-FFF2-40B4-BE49-F238E27FC236}">
                <a16:creationId xmlns:a16="http://schemas.microsoft.com/office/drawing/2014/main" id="{DB5F7B18-EE8A-C4B2-5293-9F44A9761A7D}"/>
              </a:ext>
            </a:extLst>
          </p:cNvPr>
          <p:cNvPicPr>
            <a:picLocks noGrp="1" noChangeAspect="1"/>
          </p:cNvPicPr>
          <p:nvPr>
            <p:ph idx="1"/>
          </p:nvPr>
        </p:nvPicPr>
        <p:blipFill>
          <a:blip r:embed="rId2"/>
          <a:stretch>
            <a:fillRect/>
          </a:stretch>
        </p:blipFill>
        <p:spPr>
          <a:xfrm>
            <a:off x="2058875" y="2137718"/>
            <a:ext cx="6677351" cy="4004522"/>
          </a:xfrm>
        </p:spPr>
      </p:pic>
    </p:spTree>
    <p:extLst>
      <p:ext uri="{BB962C8B-B14F-4D97-AF65-F5344CB8AC3E}">
        <p14:creationId xmlns:p14="http://schemas.microsoft.com/office/powerpoint/2010/main" val="4001441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Kind of </a:t>
            </a:r>
            <a:r>
              <a:rPr lang="en-US" altLang="zh-TW" dirty="0" err="1"/>
              <a:t>os</a:t>
            </a:r>
            <a:r>
              <a:rPr lang="en-US" altLang="zh-TW" dirty="0"/>
              <a:t>:</a:t>
            </a:r>
            <a:endParaRPr lang="zh-TW" altLang="en-US" dirty="0"/>
          </a:p>
        </p:txBody>
      </p:sp>
      <p:sp>
        <p:nvSpPr>
          <p:cNvPr id="3" name="內容版面配置區 2"/>
          <p:cNvSpPr>
            <a:spLocks noGrp="1"/>
          </p:cNvSpPr>
          <p:nvPr>
            <p:ph idx="1"/>
          </p:nvPr>
        </p:nvSpPr>
        <p:spPr>
          <a:xfrm>
            <a:off x="1338175" y="1383958"/>
            <a:ext cx="10178322" cy="5004486"/>
          </a:xfrm>
        </p:spPr>
        <p:txBody>
          <a:bodyPr>
            <a:normAutofit fontScale="92500" lnSpcReduction="20000"/>
          </a:bodyPr>
          <a:lstStyle/>
          <a:p>
            <a:pPr marL="0" indent="0" fontAlgn="base">
              <a:buNone/>
            </a:pPr>
            <a:r>
              <a:rPr lang="en-US" altLang="zh-TW" sz="3300" b="1" dirty="0"/>
              <a:t>Types of Operating System</a:t>
            </a:r>
          </a:p>
          <a:p>
            <a:pPr marL="0" indent="0" fontAlgn="base">
              <a:buNone/>
            </a:pPr>
            <a:r>
              <a:rPr lang="en-US" altLang="zh-TW" sz="3300" dirty="0"/>
              <a:t>There are several different types of operating systems present. In this section, we will discuss the advantages and disadvantages of these types of OS.</a:t>
            </a:r>
          </a:p>
          <a:p>
            <a:pPr fontAlgn="base"/>
            <a:r>
              <a:rPr lang="pt-BR" altLang="zh-TW" sz="3300" dirty="0"/>
              <a:t>Batch OS</a:t>
            </a:r>
          </a:p>
          <a:p>
            <a:pPr fontAlgn="base"/>
            <a:r>
              <a:rPr lang="pt-BR" altLang="zh-TW" sz="3300" dirty="0"/>
              <a:t>Distributed OS</a:t>
            </a:r>
          </a:p>
          <a:p>
            <a:pPr fontAlgn="base"/>
            <a:r>
              <a:rPr lang="pt-BR" altLang="zh-TW" sz="3300" dirty="0"/>
              <a:t>Multitasking OS</a:t>
            </a:r>
          </a:p>
          <a:p>
            <a:pPr fontAlgn="base"/>
            <a:r>
              <a:rPr lang="pt-BR" altLang="zh-TW" sz="3300" dirty="0"/>
              <a:t>Network OS</a:t>
            </a:r>
          </a:p>
          <a:p>
            <a:pPr fontAlgn="base"/>
            <a:r>
              <a:rPr lang="pt-BR" altLang="zh-TW" sz="3300" dirty="0"/>
              <a:t>Real-OS</a:t>
            </a:r>
          </a:p>
          <a:p>
            <a:pPr fontAlgn="base"/>
            <a:r>
              <a:rPr lang="pt-BR" altLang="zh-TW" sz="3300" dirty="0"/>
              <a:t>Mobile OS</a:t>
            </a:r>
          </a:p>
          <a:p>
            <a:endParaRPr lang="zh-TW" altLang="en-US" dirty="0"/>
          </a:p>
        </p:txBody>
      </p:sp>
    </p:spTree>
    <p:extLst>
      <p:ext uri="{BB962C8B-B14F-4D97-AF65-F5344CB8AC3E}">
        <p14:creationId xmlns:p14="http://schemas.microsoft.com/office/powerpoint/2010/main" val="394859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t-BR" altLang="zh-TW" dirty="0"/>
              <a:t>Batch OS</a:t>
            </a:r>
            <a:br>
              <a:rPr lang="pt-BR" altLang="zh-TW" dirty="0"/>
            </a:br>
            <a:endParaRPr lang="zh-TW" altLang="en-US" dirty="0"/>
          </a:p>
        </p:txBody>
      </p:sp>
      <p:sp>
        <p:nvSpPr>
          <p:cNvPr id="3" name="內容版面配置區 2"/>
          <p:cNvSpPr>
            <a:spLocks noGrp="1"/>
          </p:cNvSpPr>
          <p:nvPr>
            <p:ph idx="1"/>
          </p:nvPr>
        </p:nvSpPr>
        <p:spPr>
          <a:xfrm>
            <a:off x="1251678" y="1469782"/>
            <a:ext cx="10178322" cy="5120638"/>
          </a:xfrm>
        </p:spPr>
        <p:txBody>
          <a:bodyPr>
            <a:normAutofit/>
          </a:bodyPr>
          <a:lstStyle/>
          <a:p>
            <a:pPr marL="0" indent="0" fontAlgn="base">
              <a:buNone/>
            </a:pPr>
            <a:r>
              <a:rPr lang="en-US" altLang="zh-TW" sz="3200" b="1" dirty="0"/>
              <a:t>Batch OS </a:t>
            </a:r>
            <a:r>
              <a:rPr lang="en-US" altLang="zh-TW" sz="3200" dirty="0"/>
              <a:t>is the first operating system for second-generation computers. This OS does not directly interact with the computer. Instead, an operator takes up similar jobs and groups them together into a batch, and then these batches are executed one by one based on the first-come, first, serve principle.</a:t>
            </a:r>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716707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CFDA-7A67-7C03-0EC1-FD2DD91F7635}"/>
              </a:ext>
            </a:extLst>
          </p:cNvPr>
          <p:cNvSpPr>
            <a:spLocks noGrp="1"/>
          </p:cNvSpPr>
          <p:nvPr>
            <p:ph type="title"/>
          </p:nvPr>
        </p:nvSpPr>
        <p:spPr/>
        <p:txBody>
          <a:bodyPr anchor="ctr"/>
          <a:lstStyle/>
          <a:p>
            <a:r>
              <a:rPr lang="en-US" altLang="zh-TW" sz="5400" b="1" dirty="0"/>
              <a:t>Batch OS</a:t>
            </a:r>
            <a:endParaRPr lang="en-PH" dirty="0"/>
          </a:p>
        </p:txBody>
      </p:sp>
      <p:sp>
        <p:nvSpPr>
          <p:cNvPr id="3" name="Content Placeholder 2">
            <a:extLst>
              <a:ext uri="{FF2B5EF4-FFF2-40B4-BE49-F238E27FC236}">
                <a16:creationId xmlns:a16="http://schemas.microsoft.com/office/drawing/2014/main" id="{A8D7199C-2C2F-366E-2D3F-80794A936A72}"/>
              </a:ext>
            </a:extLst>
          </p:cNvPr>
          <p:cNvSpPr>
            <a:spLocks noGrp="1"/>
          </p:cNvSpPr>
          <p:nvPr>
            <p:ph idx="1"/>
          </p:nvPr>
        </p:nvSpPr>
        <p:spPr>
          <a:xfrm>
            <a:off x="1251678" y="1668163"/>
            <a:ext cx="10178322" cy="4658496"/>
          </a:xfrm>
        </p:spPr>
        <p:txBody>
          <a:bodyPr>
            <a:normAutofit/>
          </a:bodyPr>
          <a:lstStyle/>
          <a:p>
            <a:pPr marL="0" indent="0" fontAlgn="base">
              <a:buNone/>
            </a:pPr>
            <a:r>
              <a:rPr lang="en-US" altLang="zh-TW" sz="2200" b="1" dirty="0"/>
              <a:t>Advantages of Batch OS</a:t>
            </a:r>
          </a:p>
          <a:p>
            <a:pPr fontAlgn="base"/>
            <a:r>
              <a:rPr lang="en-US" altLang="zh-TW" dirty="0"/>
              <a:t>Execution time taken for similar jobs is higher.</a:t>
            </a:r>
          </a:p>
          <a:p>
            <a:pPr fontAlgn="base"/>
            <a:r>
              <a:rPr lang="en-US" altLang="zh-TW" dirty="0"/>
              <a:t>Multiple users can share batch systems.</a:t>
            </a:r>
          </a:p>
          <a:p>
            <a:pPr fontAlgn="base"/>
            <a:r>
              <a:rPr lang="en-US" altLang="zh-TW" dirty="0"/>
              <a:t>Managing large works becomes easy in batch systems.</a:t>
            </a:r>
          </a:p>
          <a:p>
            <a:pPr fontAlgn="base"/>
            <a:r>
              <a:rPr lang="en-US" altLang="zh-TW" dirty="0"/>
              <a:t>The idle time for a single batch is very less.</a:t>
            </a:r>
          </a:p>
          <a:p>
            <a:pPr marL="0" indent="0" fontAlgn="base">
              <a:buNone/>
            </a:pPr>
            <a:r>
              <a:rPr lang="en-US" altLang="zh-TW" sz="2200" b="1" dirty="0"/>
              <a:t>Disadvantages of OS</a:t>
            </a:r>
            <a:endParaRPr lang="en-US" altLang="zh-TW" sz="2200" dirty="0"/>
          </a:p>
          <a:p>
            <a:pPr fontAlgn="base"/>
            <a:r>
              <a:rPr lang="en-US" altLang="zh-TW" dirty="0"/>
              <a:t>It is hard to debug batch systems.</a:t>
            </a:r>
          </a:p>
          <a:p>
            <a:pPr fontAlgn="base"/>
            <a:r>
              <a:rPr lang="en-US" altLang="zh-TW" dirty="0"/>
              <a:t>If a job fails, then the other jobs have to wait for an unknown time till the issue is resolved.</a:t>
            </a:r>
          </a:p>
          <a:p>
            <a:pPr fontAlgn="base"/>
            <a:r>
              <a:rPr lang="en-US" altLang="zh-TW" dirty="0"/>
              <a:t>Batch systems are sometimes costly.</a:t>
            </a:r>
          </a:p>
          <a:p>
            <a:pPr marL="0" indent="0" fontAlgn="base">
              <a:buNone/>
            </a:pPr>
            <a:r>
              <a:rPr lang="en-US" altLang="zh-TW" sz="2200" b="1" dirty="0"/>
              <a:t>    Examples of Batch OS</a:t>
            </a:r>
            <a:r>
              <a:rPr lang="en-US" altLang="zh-TW" b="1" dirty="0"/>
              <a:t>: </a:t>
            </a:r>
            <a:r>
              <a:rPr lang="en-US" altLang="zh-TW" dirty="0"/>
              <a:t>payroll system, bank statements, data entry, etc.</a:t>
            </a:r>
          </a:p>
          <a:p>
            <a:endParaRPr lang="en-PH" dirty="0"/>
          </a:p>
        </p:txBody>
      </p:sp>
    </p:spTree>
    <p:extLst>
      <p:ext uri="{BB962C8B-B14F-4D97-AF65-F5344CB8AC3E}">
        <p14:creationId xmlns:p14="http://schemas.microsoft.com/office/powerpoint/2010/main" val="2880445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t-BR" altLang="zh-TW" dirty="0"/>
              <a:t>Distributed OS</a:t>
            </a:r>
            <a:br>
              <a:rPr lang="pt-BR" altLang="zh-TW" dirty="0"/>
            </a:br>
            <a:endParaRPr lang="zh-TW" altLang="en-US" dirty="0"/>
          </a:p>
        </p:txBody>
      </p:sp>
      <p:sp>
        <p:nvSpPr>
          <p:cNvPr id="3" name="內容版面配置區 2"/>
          <p:cNvSpPr>
            <a:spLocks noGrp="1"/>
          </p:cNvSpPr>
          <p:nvPr>
            <p:ph idx="1"/>
          </p:nvPr>
        </p:nvSpPr>
        <p:spPr>
          <a:xfrm>
            <a:off x="1152824" y="1529543"/>
            <a:ext cx="10178322" cy="5328457"/>
          </a:xfrm>
        </p:spPr>
        <p:txBody>
          <a:bodyPr>
            <a:noAutofit/>
          </a:bodyPr>
          <a:lstStyle/>
          <a:p>
            <a:pPr marL="0" indent="0">
              <a:buNone/>
            </a:pPr>
            <a:r>
              <a:rPr lang="en-US" altLang="zh-TW" sz="1600" dirty="0"/>
              <a:t>     </a:t>
            </a:r>
            <a:r>
              <a:rPr lang="en-US" altLang="zh-TW" sz="2800" dirty="0"/>
              <a:t>A distributed operating system is a new development in computer technology that is being used quickly and widely everywhere. Multiple computers are linked together by a single communication channel in a distributed operating system. These separate computers are referred to as loosely connected systems since they each have their own memory and CPU. The system processes can execute a variety of tasks and come in various sizes. The main advantage of this kind of operating system is that it allows users to view files that are located on connected systems rather than on their own systems. Additionally, the systems linked to this network have remote access available.</a:t>
            </a:r>
          </a:p>
        </p:txBody>
      </p:sp>
    </p:spTree>
    <p:extLst>
      <p:ext uri="{BB962C8B-B14F-4D97-AF65-F5344CB8AC3E}">
        <p14:creationId xmlns:p14="http://schemas.microsoft.com/office/powerpoint/2010/main" val="3042333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930-3D36-9592-A96B-4CAE3070B4DC}"/>
              </a:ext>
            </a:extLst>
          </p:cNvPr>
          <p:cNvSpPr>
            <a:spLocks noGrp="1"/>
          </p:cNvSpPr>
          <p:nvPr>
            <p:ph type="title"/>
          </p:nvPr>
        </p:nvSpPr>
        <p:spPr/>
        <p:txBody>
          <a:bodyPr/>
          <a:lstStyle/>
          <a:p>
            <a:r>
              <a:rPr lang="en-US" altLang="zh-TW" sz="5400" b="1" dirty="0"/>
              <a:t>Distributed OS</a:t>
            </a:r>
            <a:endParaRPr lang="en-PH" dirty="0"/>
          </a:p>
        </p:txBody>
      </p:sp>
      <p:sp>
        <p:nvSpPr>
          <p:cNvPr id="3" name="Content Placeholder 2">
            <a:extLst>
              <a:ext uri="{FF2B5EF4-FFF2-40B4-BE49-F238E27FC236}">
                <a16:creationId xmlns:a16="http://schemas.microsoft.com/office/drawing/2014/main" id="{1303F23E-786E-0654-9E3A-194D6331D62A}"/>
              </a:ext>
            </a:extLst>
          </p:cNvPr>
          <p:cNvSpPr>
            <a:spLocks noGrp="1"/>
          </p:cNvSpPr>
          <p:nvPr>
            <p:ph idx="1"/>
          </p:nvPr>
        </p:nvSpPr>
        <p:spPr>
          <a:xfrm>
            <a:off x="1251678" y="1644124"/>
            <a:ext cx="10178322" cy="4436075"/>
          </a:xfrm>
        </p:spPr>
        <p:txBody>
          <a:bodyPr>
            <a:normAutofit fontScale="92500" lnSpcReduction="20000"/>
          </a:bodyPr>
          <a:lstStyle/>
          <a:p>
            <a:pPr marL="0" indent="0" fontAlgn="base">
              <a:buNone/>
            </a:pPr>
            <a:r>
              <a:rPr lang="en-US" altLang="zh-TW" sz="2000" b="1" dirty="0"/>
              <a:t>Advantages of Distributed OS</a:t>
            </a:r>
            <a:endParaRPr lang="en-US" altLang="zh-TW" sz="2000" dirty="0"/>
          </a:p>
          <a:p>
            <a:pPr fontAlgn="base"/>
            <a:r>
              <a:rPr lang="en-US" altLang="zh-TW" sz="2000" dirty="0"/>
              <a:t>Failure of one system will not affect the other systems because all the computers are independent of each other.</a:t>
            </a:r>
          </a:p>
          <a:p>
            <a:pPr fontAlgn="base"/>
            <a:r>
              <a:rPr lang="en-US" altLang="zh-TW" sz="2000" dirty="0"/>
              <a:t>The load on the host system is reduced.</a:t>
            </a:r>
          </a:p>
          <a:p>
            <a:pPr fontAlgn="base"/>
            <a:r>
              <a:rPr lang="en-US" altLang="zh-TW" sz="2000" dirty="0"/>
              <a:t>The size of the network is easily scalable as many computers can be added to the network.</a:t>
            </a:r>
          </a:p>
          <a:p>
            <a:pPr fontAlgn="base"/>
            <a:r>
              <a:rPr lang="en-US" altLang="zh-TW" sz="2000" dirty="0"/>
              <a:t>As the workload and resources are shared therefore the calculations are performed at a higher speed.</a:t>
            </a:r>
          </a:p>
          <a:p>
            <a:pPr fontAlgn="base"/>
            <a:r>
              <a:rPr lang="en-US" altLang="zh-TW" sz="2000" dirty="0"/>
              <a:t>Data exchange speed is increased with the help of electronic mail.</a:t>
            </a:r>
          </a:p>
          <a:p>
            <a:pPr marL="0" indent="0" fontAlgn="base">
              <a:buNone/>
            </a:pPr>
            <a:r>
              <a:rPr lang="en-US" altLang="zh-TW" sz="2000" b="1" dirty="0"/>
              <a:t>Disadvantages of Distributed OS</a:t>
            </a:r>
            <a:endParaRPr lang="en-US" altLang="zh-TW" sz="2000" dirty="0"/>
          </a:p>
          <a:p>
            <a:pPr fontAlgn="base"/>
            <a:r>
              <a:rPr lang="en-US" altLang="zh-TW" sz="2000" dirty="0"/>
              <a:t>The setup cost is high.</a:t>
            </a:r>
          </a:p>
          <a:p>
            <a:pPr fontAlgn="base"/>
            <a:r>
              <a:rPr lang="en-US" altLang="zh-TW" sz="2000" dirty="0"/>
              <a:t>Software used for such systems is highly complex.</a:t>
            </a:r>
          </a:p>
          <a:p>
            <a:pPr fontAlgn="base"/>
            <a:r>
              <a:rPr lang="en-US" altLang="zh-TW" sz="2000" dirty="0"/>
              <a:t>Failure of the main network will lead to the failure of the whole system.</a:t>
            </a:r>
          </a:p>
          <a:p>
            <a:pPr fontAlgn="base"/>
            <a:r>
              <a:rPr lang="en-US" altLang="zh-TW" sz="2000" b="1" dirty="0"/>
              <a:t>Examples of Distributed OS: </a:t>
            </a:r>
            <a:r>
              <a:rPr lang="en-US" altLang="zh-TW" sz="2000" dirty="0"/>
              <a:t>LOCUS, etc.</a:t>
            </a:r>
          </a:p>
          <a:p>
            <a:endParaRPr lang="en-PH" dirty="0"/>
          </a:p>
        </p:txBody>
      </p:sp>
    </p:spTree>
    <p:extLst>
      <p:ext uri="{BB962C8B-B14F-4D97-AF65-F5344CB8AC3E}">
        <p14:creationId xmlns:p14="http://schemas.microsoft.com/office/powerpoint/2010/main" val="250481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51678" y="580768"/>
            <a:ext cx="10178322" cy="1492132"/>
          </a:xfrm>
        </p:spPr>
        <p:txBody>
          <a:bodyPr anchor="ctr"/>
          <a:lstStyle/>
          <a:p>
            <a:r>
              <a:rPr lang="pt-BR" altLang="zh-TW" dirty="0"/>
              <a:t>Multitasking OS</a:t>
            </a:r>
            <a:br>
              <a:rPr lang="pt-BR" altLang="zh-TW" dirty="0"/>
            </a:br>
            <a:endParaRPr lang="zh-TW" altLang="en-US" dirty="0"/>
          </a:p>
        </p:txBody>
      </p:sp>
      <p:sp>
        <p:nvSpPr>
          <p:cNvPr id="3" name="內容版面配置區 2"/>
          <p:cNvSpPr>
            <a:spLocks noGrp="1"/>
          </p:cNvSpPr>
          <p:nvPr>
            <p:ph idx="1"/>
          </p:nvPr>
        </p:nvSpPr>
        <p:spPr>
          <a:xfrm>
            <a:off x="1251678" y="1712422"/>
            <a:ext cx="10178322" cy="4564810"/>
          </a:xfrm>
        </p:spPr>
        <p:txBody>
          <a:bodyPr>
            <a:normAutofit/>
          </a:bodyPr>
          <a:lstStyle/>
          <a:p>
            <a:pPr fontAlgn="base"/>
            <a:r>
              <a:rPr lang="en-US" altLang="zh-TW" sz="2800" dirty="0"/>
              <a:t>The multitasking OS is also known as the time-sharing operating system as each task is given some time so that all the tasks work efficiently.  This system provides access to a large number of users, and each user gets the time of CPU as they get in a single system. The tasks performed are given by a single user or by different users. The time allotted to execute one task is called a quantum, and as soon as the time to execute one task is completed, the system switches over to another task.</a:t>
            </a:r>
          </a:p>
          <a:p>
            <a:endParaRPr lang="zh-TW" altLang="en-US" dirty="0"/>
          </a:p>
        </p:txBody>
      </p:sp>
    </p:spTree>
    <p:extLst>
      <p:ext uri="{BB962C8B-B14F-4D97-AF65-F5344CB8AC3E}">
        <p14:creationId xmlns:p14="http://schemas.microsoft.com/office/powerpoint/2010/main" val="31169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A40A-71B6-0E5A-B754-C14ACDF162A8}"/>
              </a:ext>
            </a:extLst>
          </p:cNvPr>
          <p:cNvSpPr>
            <a:spLocks noGrp="1"/>
          </p:cNvSpPr>
          <p:nvPr>
            <p:ph type="title"/>
          </p:nvPr>
        </p:nvSpPr>
        <p:spPr/>
        <p:txBody>
          <a:bodyPr anchor="ctr"/>
          <a:lstStyle/>
          <a:p>
            <a:r>
              <a:rPr lang="en-US" altLang="zh-TW" sz="5400" b="1" dirty="0"/>
              <a:t>Multitasking OS</a:t>
            </a:r>
            <a:endParaRPr lang="en-PH" dirty="0"/>
          </a:p>
        </p:txBody>
      </p:sp>
      <p:sp>
        <p:nvSpPr>
          <p:cNvPr id="3" name="Content Placeholder 2">
            <a:extLst>
              <a:ext uri="{FF2B5EF4-FFF2-40B4-BE49-F238E27FC236}">
                <a16:creationId xmlns:a16="http://schemas.microsoft.com/office/drawing/2014/main" id="{E878C21A-A66F-F76A-9F49-A78D8AB37F2A}"/>
              </a:ext>
            </a:extLst>
          </p:cNvPr>
          <p:cNvSpPr>
            <a:spLocks noGrp="1"/>
          </p:cNvSpPr>
          <p:nvPr>
            <p:ph idx="1"/>
          </p:nvPr>
        </p:nvSpPr>
        <p:spPr>
          <a:xfrm>
            <a:off x="1251678" y="2063579"/>
            <a:ext cx="10178322" cy="4571999"/>
          </a:xfrm>
        </p:spPr>
        <p:txBody>
          <a:bodyPr>
            <a:normAutofit/>
          </a:bodyPr>
          <a:lstStyle/>
          <a:p>
            <a:pPr marL="0" indent="0" fontAlgn="base">
              <a:buNone/>
            </a:pPr>
            <a:r>
              <a:rPr lang="en-US" altLang="zh-TW" sz="2200" b="1" dirty="0"/>
              <a:t>Advantages of Multitasking OS</a:t>
            </a:r>
            <a:endParaRPr lang="en-US" altLang="zh-TW" sz="2200" dirty="0"/>
          </a:p>
          <a:p>
            <a:pPr fontAlgn="base"/>
            <a:r>
              <a:rPr lang="en-US" altLang="zh-TW" dirty="0"/>
              <a:t>Each task gets equal time for execution.</a:t>
            </a:r>
          </a:p>
          <a:p>
            <a:pPr fontAlgn="base"/>
            <a:r>
              <a:rPr lang="en-US" altLang="zh-TW" dirty="0"/>
              <a:t>The idle time for the CPU will be the lowest.</a:t>
            </a:r>
          </a:p>
          <a:p>
            <a:pPr fontAlgn="base"/>
            <a:r>
              <a:rPr lang="en-US" altLang="zh-TW" dirty="0"/>
              <a:t>There are very few chances for the duplication of the software.</a:t>
            </a:r>
          </a:p>
          <a:p>
            <a:pPr marL="0" indent="0" fontAlgn="base">
              <a:buNone/>
            </a:pPr>
            <a:r>
              <a:rPr lang="en-US" altLang="zh-TW" sz="2200" b="1" dirty="0"/>
              <a:t>Disadvantages of Multitasking OS</a:t>
            </a:r>
            <a:endParaRPr lang="en-US" altLang="zh-TW" sz="2200" dirty="0"/>
          </a:p>
          <a:p>
            <a:pPr fontAlgn="base"/>
            <a:r>
              <a:rPr lang="en-US" altLang="zh-TW" dirty="0"/>
              <a:t>Processes with higher priority cannot be executed first as equal priority is given to each process or task.</a:t>
            </a:r>
          </a:p>
          <a:p>
            <a:pPr fontAlgn="base"/>
            <a:r>
              <a:rPr lang="en-US" altLang="zh-TW" dirty="0"/>
              <a:t>Various user data is needed to be taken care of from unauthorized access.</a:t>
            </a:r>
          </a:p>
          <a:p>
            <a:pPr fontAlgn="base"/>
            <a:r>
              <a:rPr lang="en-US" altLang="zh-TW" dirty="0"/>
              <a:t>Sometimes there is a data communication problem.</a:t>
            </a:r>
          </a:p>
          <a:p>
            <a:pPr marL="0" indent="0" fontAlgn="base">
              <a:buNone/>
            </a:pPr>
            <a:r>
              <a:rPr lang="en-US" altLang="zh-TW" sz="2200" b="1" dirty="0"/>
              <a:t>Examples of Multitasking OS</a:t>
            </a:r>
            <a:r>
              <a:rPr lang="en-US" altLang="zh-TW" b="1" dirty="0"/>
              <a:t>: </a:t>
            </a:r>
            <a:r>
              <a:rPr lang="en-US" altLang="zh-TW" dirty="0"/>
              <a:t>UNIX, etc.</a:t>
            </a:r>
          </a:p>
          <a:p>
            <a:endParaRPr lang="en-PH" dirty="0"/>
          </a:p>
        </p:txBody>
      </p:sp>
    </p:spTree>
    <p:extLst>
      <p:ext uri="{BB962C8B-B14F-4D97-AF65-F5344CB8AC3E}">
        <p14:creationId xmlns:p14="http://schemas.microsoft.com/office/powerpoint/2010/main" val="966358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t-BR" altLang="zh-TW" dirty="0"/>
              <a:t>Network OS</a:t>
            </a:r>
            <a:br>
              <a:rPr lang="pt-BR" altLang="zh-TW" dirty="0"/>
            </a:br>
            <a:endParaRPr lang="zh-TW" altLang="en-US" dirty="0"/>
          </a:p>
        </p:txBody>
      </p:sp>
      <p:sp>
        <p:nvSpPr>
          <p:cNvPr id="3" name="內容版面配置區 2"/>
          <p:cNvSpPr>
            <a:spLocks noGrp="1"/>
          </p:cNvSpPr>
          <p:nvPr>
            <p:ph idx="1"/>
          </p:nvPr>
        </p:nvSpPr>
        <p:spPr>
          <a:xfrm>
            <a:off x="1143613" y="1128451"/>
            <a:ext cx="10178322" cy="5536276"/>
          </a:xfrm>
        </p:spPr>
        <p:txBody>
          <a:bodyPr>
            <a:normAutofit/>
          </a:bodyPr>
          <a:lstStyle/>
          <a:p>
            <a:pPr marL="0" indent="0" fontAlgn="base">
              <a:buNone/>
            </a:pPr>
            <a:r>
              <a:rPr lang="en-US" altLang="zh-TW" sz="2800" dirty="0"/>
              <a:t>     </a:t>
            </a:r>
          </a:p>
          <a:p>
            <a:pPr marL="0" indent="0" fontAlgn="base">
              <a:buNone/>
            </a:pPr>
            <a:r>
              <a:rPr lang="en-US" altLang="zh-TW" sz="2800" dirty="0"/>
              <a:t>      Network operating systems are the systems that run on a server and manage all the networking functions. They allow sharing of various files, applications, printers, security, and other networking functions over a small network of computers like LAN or any other private network. In the network OS, all the users are aware of the configurations of every other user within the network, which is why network operating systems are also known as tightly coupled systems.</a:t>
            </a:r>
          </a:p>
          <a:p>
            <a:endParaRPr lang="zh-TW" altLang="en-US" dirty="0"/>
          </a:p>
        </p:txBody>
      </p:sp>
    </p:spTree>
    <p:extLst>
      <p:ext uri="{BB962C8B-B14F-4D97-AF65-F5344CB8AC3E}">
        <p14:creationId xmlns:p14="http://schemas.microsoft.com/office/powerpoint/2010/main" val="1267127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62E2-48E2-820C-2991-E95B1F7C38F8}"/>
              </a:ext>
            </a:extLst>
          </p:cNvPr>
          <p:cNvSpPr>
            <a:spLocks noGrp="1"/>
          </p:cNvSpPr>
          <p:nvPr>
            <p:ph type="title"/>
          </p:nvPr>
        </p:nvSpPr>
        <p:spPr/>
        <p:txBody>
          <a:bodyPr anchor="ctr"/>
          <a:lstStyle/>
          <a:p>
            <a:r>
              <a:rPr lang="en-US" altLang="zh-TW" sz="5400" b="1" dirty="0"/>
              <a:t>Network OS</a:t>
            </a:r>
            <a:endParaRPr lang="en-PH" dirty="0"/>
          </a:p>
        </p:txBody>
      </p:sp>
      <p:sp>
        <p:nvSpPr>
          <p:cNvPr id="3" name="Content Placeholder 2">
            <a:extLst>
              <a:ext uri="{FF2B5EF4-FFF2-40B4-BE49-F238E27FC236}">
                <a16:creationId xmlns:a16="http://schemas.microsoft.com/office/drawing/2014/main" id="{F36AADC7-FAC7-4883-26E3-45CB6386B338}"/>
              </a:ext>
            </a:extLst>
          </p:cNvPr>
          <p:cNvSpPr>
            <a:spLocks noGrp="1"/>
          </p:cNvSpPr>
          <p:nvPr>
            <p:ph idx="1"/>
          </p:nvPr>
        </p:nvSpPr>
        <p:spPr>
          <a:xfrm>
            <a:off x="1251678" y="1874517"/>
            <a:ext cx="10178322" cy="4983483"/>
          </a:xfrm>
        </p:spPr>
        <p:txBody>
          <a:bodyPr>
            <a:normAutofit/>
          </a:bodyPr>
          <a:lstStyle/>
          <a:p>
            <a:pPr marL="0" indent="0" fontAlgn="base">
              <a:buNone/>
            </a:pPr>
            <a:r>
              <a:rPr lang="en-US" altLang="zh-TW" sz="2200" b="1" dirty="0"/>
              <a:t>Advantages of Network OS</a:t>
            </a:r>
            <a:endParaRPr lang="en-US" altLang="zh-TW" sz="2200" dirty="0"/>
          </a:p>
          <a:p>
            <a:pPr fontAlgn="base"/>
            <a:r>
              <a:rPr lang="en-US" altLang="zh-TW" dirty="0"/>
              <a:t>New technologies and hardware can easily upgrade the systems.</a:t>
            </a:r>
          </a:p>
          <a:p>
            <a:pPr fontAlgn="base"/>
            <a:r>
              <a:rPr lang="en-US" altLang="zh-TW" dirty="0"/>
              <a:t>Security of the system is managed over servers.</a:t>
            </a:r>
          </a:p>
          <a:p>
            <a:pPr fontAlgn="base"/>
            <a:r>
              <a:rPr lang="en-US" altLang="zh-TW" dirty="0"/>
              <a:t>Servers can be accessed remotely from different locations and systems.</a:t>
            </a:r>
          </a:p>
          <a:p>
            <a:pPr fontAlgn="base"/>
            <a:r>
              <a:rPr lang="en-US" altLang="zh-TW" dirty="0"/>
              <a:t>The centralized servers are stable.</a:t>
            </a:r>
          </a:p>
          <a:p>
            <a:pPr marL="0" indent="0" fontAlgn="base">
              <a:buNone/>
            </a:pPr>
            <a:r>
              <a:rPr lang="en-US" altLang="zh-TW" sz="2200" b="1" dirty="0"/>
              <a:t>Disadvantages of Network OS</a:t>
            </a:r>
            <a:endParaRPr lang="en-US" altLang="zh-TW" sz="2200" dirty="0"/>
          </a:p>
          <a:p>
            <a:pPr fontAlgn="base"/>
            <a:r>
              <a:rPr lang="en-US" altLang="zh-TW" dirty="0"/>
              <a:t>Server costs are high.</a:t>
            </a:r>
          </a:p>
          <a:p>
            <a:pPr fontAlgn="base"/>
            <a:r>
              <a:rPr lang="en-US" altLang="zh-TW" dirty="0"/>
              <a:t>Regular updates and maintenance are required.</a:t>
            </a:r>
          </a:p>
          <a:p>
            <a:pPr fontAlgn="base"/>
            <a:r>
              <a:rPr lang="en-US" altLang="zh-TW" dirty="0"/>
              <a:t>Users are dependent on the central location for the maximum number of operations.</a:t>
            </a:r>
          </a:p>
          <a:p>
            <a:pPr marL="0" indent="0" fontAlgn="base">
              <a:buNone/>
            </a:pPr>
            <a:r>
              <a:rPr lang="en-US" altLang="zh-TW" sz="2200" b="1" dirty="0"/>
              <a:t>   Examples of Network OS:</a:t>
            </a:r>
            <a:r>
              <a:rPr lang="en-US" altLang="zh-TW" b="1" dirty="0"/>
              <a:t> </a:t>
            </a:r>
            <a:r>
              <a:rPr lang="en-US" altLang="zh-TW" dirty="0"/>
              <a:t>Microsoft Windows server 2008, LINUX, etc.</a:t>
            </a:r>
          </a:p>
          <a:p>
            <a:endParaRPr lang="en-PH" dirty="0"/>
          </a:p>
        </p:txBody>
      </p:sp>
    </p:spTree>
    <p:extLst>
      <p:ext uri="{BB962C8B-B14F-4D97-AF65-F5344CB8AC3E}">
        <p14:creationId xmlns:p14="http://schemas.microsoft.com/office/powerpoint/2010/main" val="213281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44355" y="465513"/>
            <a:ext cx="10178322" cy="1492132"/>
          </a:xfrm>
        </p:spPr>
        <p:txBody>
          <a:bodyPr>
            <a:normAutofit/>
          </a:bodyPr>
          <a:lstStyle/>
          <a:p>
            <a:r>
              <a:rPr lang="en-US" altLang="zh-TW" dirty="0"/>
              <a:t>COMPUTER SYSTEM</a:t>
            </a:r>
            <a:br>
              <a:rPr lang="en-US" altLang="zh-TW" dirty="0"/>
            </a:br>
            <a:r>
              <a:rPr lang="en-US" altLang="zh-TW" dirty="0"/>
              <a:t>unmanned aerial vehicle (UAV)</a:t>
            </a:r>
            <a:endParaRPr lang="zh-TW" altLang="en-US" dirty="0"/>
          </a:p>
        </p:txBody>
      </p:sp>
      <p:pic>
        <p:nvPicPr>
          <p:cNvPr id="6" name="圖片 5"/>
          <p:cNvPicPr>
            <a:picLocks noChangeAspect="1"/>
          </p:cNvPicPr>
          <p:nvPr/>
        </p:nvPicPr>
        <p:blipFill>
          <a:blip r:embed="rId2"/>
          <a:stretch>
            <a:fillRect/>
          </a:stretch>
        </p:blipFill>
        <p:spPr>
          <a:xfrm>
            <a:off x="5741411" y="2769369"/>
            <a:ext cx="5389331" cy="3596952"/>
          </a:xfrm>
          <a:prstGeom prst="rect">
            <a:avLst/>
          </a:prstGeom>
        </p:spPr>
      </p:pic>
      <p:pic>
        <p:nvPicPr>
          <p:cNvPr id="4" name="內容版面配置區 3"/>
          <p:cNvPicPr>
            <a:picLocks noGrp="1" noChangeAspect="1"/>
          </p:cNvPicPr>
          <p:nvPr>
            <p:ph idx="1"/>
          </p:nvPr>
        </p:nvPicPr>
        <p:blipFill>
          <a:blip r:embed="rId3"/>
          <a:stretch>
            <a:fillRect/>
          </a:stretch>
        </p:blipFill>
        <p:spPr>
          <a:xfrm>
            <a:off x="1224510" y="2061557"/>
            <a:ext cx="4792133" cy="3594100"/>
          </a:xfrm>
          <a:prstGeom prst="rect">
            <a:avLst/>
          </a:prstGeom>
        </p:spPr>
      </p:pic>
    </p:spTree>
    <p:extLst>
      <p:ext uri="{BB962C8B-B14F-4D97-AF65-F5344CB8AC3E}">
        <p14:creationId xmlns:p14="http://schemas.microsoft.com/office/powerpoint/2010/main" val="460320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t-BR" altLang="zh-TW" dirty="0"/>
              <a:t>Real-OS</a:t>
            </a:r>
            <a:br>
              <a:rPr lang="pt-BR" altLang="zh-TW" dirty="0"/>
            </a:br>
            <a:endParaRPr lang="zh-TW" altLang="en-US" dirty="0"/>
          </a:p>
        </p:txBody>
      </p:sp>
      <p:sp>
        <p:nvSpPr>
          <p:cNvPr id="3" name="內容版面配置區 2"/>
          <p:cNvSpPr>
            <a:spLocks noGrp="1"/>
          </p:cNvSpPr>
          <p:nvPr>
            <p:ph idx="1"/>
          </p:nvPr>
        </p:nvSpPr>
        <p:spPr>
          <a:xfrm>
            <a:off x="1375246" y="1128451"/>
            <a:ext cx="10178322" cy="4938718"/>
          </a:xfrm>
        </p:spPr>
        <p:txBody>
          <a:bodyPr>
            <a:noAutofit/>
          </a:bodyPr>
          <a:lstStyle/>
          <a:p>
            <a:pPr marL="0" indent="0" fontAlgn="base">
              <a:buNone/>
            </a:pPr>
            <a:r>
              <a:rPr lang="en-US" altLang="zh-TW" dirty="0"/>
              <a:t>Real-Time operating systems serve real-time systems. These operating systems are useful when many events occur in a short time or within certain deadlines, such as real-time simulations.</a:t>
            </a:r>
          </a:p>
          <a:p>
            <a:pPr marL="0" indent="0" fontAlgn="base">
              <a:buNone/>
            </a:pPr>
            <a:r>
              <a:rPr lang="en-US" altLang="zh-TW" b="1" dirty="0"/>
              <a:t>  Types of the real-time OS are:</a:t>
            </a:r>
          </a:p>
          <a:p>
            <a:pPr marL="0" indent="0" fontAlgn="base">
              <a:buNone/>
            </a:pPr>
            <a:r>
              <a:rPr lang="en-US" altLang="zh-TW" b="1" dirty="0"/>
              <a:t>Hard real-time OS</a:t>
            </a:r>
            <a:endParaRPr lang="en-US" altLang="zh-TW" dirty="0"/>
          </a:p>
          <a:p>
            <a:pPr fontAlgn="base"/>
            <a:r>
              <a:rPr lang="en-US" altLang="zh-TW" dirty="0"/>
              <a:t>The hard real-time OS is the operating system for mainly the applications in which the slightest delay is also unacceptable. The time constraints of such applications are very strict. Such systems are built for life-saving equipment like parachutes and airbags, which immediately need to be in action if an accident happens.</a:t>
            </a:r>
          </a:p>
          <a:p>
            <a:pPr marL="0" indent="0" fontAlgn="base">
              <a:buNone/>
            </a:pPr>
            <a:r>
              <a:rPr lang="en-US" altLang="zh-TW" b="1" dirty="0"/>
              <a:t>Soft real-time OS</a:t>
            </a:r>
            <a:endParaRPr lang="en-US" altLang="zh-TW" dirty="0"/>
          </a:p>
          <a:p>
            <a:pPr fontAlgn="base"/>
            <a:r>
              <a:rPr lang="en-US" altLang="zh-TW" dirty="0"/>
              <a:t>The soft real-time OS is the operating system for applications where time constraint is not very strict.</a:t>
            </a:r>
          </a:p>
          <a:p>
            <a:pPr fontAlgn="base"/>
            <a:r>
              <a:rPr lang="en-US" altLang="zh-TW" dirty="0"/>
              <a:t>In a soft real-time system, an important task is prioritized over less important tasks, and this priority remains active until the completion of the task. Furthermore, a time limit is always set for a specific job, enabling short time delays for future tasks, which is acceptable. For Example, virtual reality, reservation systems, etc.</a:t>
            </a:r>
          </a:p>
        </p:txBody>
      </p:sp>
    </p:spTree>
    <p:extLst>
      <p:ext uri="{BB962C8B-B14F-4D97-AF65-F5344CB8AC3E}">
        <p14:creationId xmlns:p14="http://schemas.microsoft.com/office/powerpoint/2010/main" val="4256528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7DC9-2B2A-51B5-C140-8CCAA7521E8A}"/>
              </a:ext>
            </a:extLst>
          </p:cNvPr>
          <p:cNvSpPr>
            <a:spLocks noGrp="1"/>
          </p:cNvSpPr>
          <p:nvPr>
            <p:ph type="title"/>
          </p:nvPr>
        </p:nvSpPr>
        <p:spPr/>
        <p:txBody>
          <a:bodyPr anchor="ctr"/>
          <a:lstStyle/>
          <a:p>
            <a:r>
              <a:rPr lang="en-US" altLang="zh-TW" sz="5400" b="1" dirty="0"/>
              <a:t>Real-Time OS</a:t>
            </a:r>
            <a:endParaRPr lang="en-PH" dirty="0"/>
          </a:p>
        </p:txBody>
      </p:sp>
      <p:sp>
        <p:nvSpPr>
          <p:cNvPr id="3" name="Content Placeholder 2">
            <a:extLst>
              <a:ext uri="{FF2B5EF4-FFF2-40B4-BE49-F238E27FC236}">
                <a16:creationId xmlns:a16="http://schemas.microsoft.com/office/drawing/2014/main" id="{4F0E3086-F051-4F41-8CFB-D5B69B178749}"/>
              </a:ext>
            </a:extLst>
          </p:cNvPr>
          <p:cNvSpPr>
            <a:spLocks noGrp="1"/>
          </p:cNvSpPr>
          <p:nvPr>
            <p:ph idx="1"/>
          </p:nvPr>
        </p:nvSpPr>
        <p:spPr>
          <a:xfrm>
            <a:off x="1251678" y="2001795"/>
            <a:ext cx="10178322" cy="4707924"/>
          </a:xfrm>
        </p:spPr>
        <p:txBody>
          <a:bodyPr>
            <a:normAutofit fontScale="92500" lnSpcReduction="10000"/>
          </a:bodyPr>
          <a:lstStyle/>
          <a:p>
            <a:pPr marL="0" indent="0" fontAlgn="base">
              <a:buNone/>
            </a:pPr>
            <a:r>
              <a:rPr lang="en-US" altLang="zh-TW" sz="2000" b="1" dirty="0"/>
              <a:t>Advantages of Real-Time OS</a:t>
            </a:r>
            <a:endParaRPr lang="en-US" altLang="zh-TW" sz="2000" dirty="0"/>
          </a:p>
          <a:p>
            <a:pPr fontAlgn="base"/>
            <a:r>
              <a:rPr lang="en-US" altLang="zh-TW" sz="2000" dirty="0"/>
              <a:t>It provides more output from all the resources as there is maximum utilization of systems.</a:t>
            </a:r>
          </a:p>
          <a:p>
            <a:pPr fontAlgn="base"/>
            <a:r>
              <a:rPr lang="en-US" altLang="zh-TW" sz="2000" dirty="0"/>
              <a:t>It provides the best management of memory allocation.</a:t>
            </a:r>
          </a:p>
          <a:p>
            <a:pPr fontAlgn="base"/>
            <a:r>
              <a:rPr lang="en-US" altLang="zh-TW" sz="2000" dirty="0"/>
              <a:t>These systems are always error-free.</a:t>
            </a:r>
          </a:p>
          <a:p>
            <a:pPr fontAlgn="base"/>
            <a:r>
              <a:rPr lang="en-US" altLang="zh-TW" sz="2000" dirty="0"/>
              <a:t>These operating systems focus more on running applications than those in the queue.</a:t>
            </a:r>
          </a:p>
          <a:p>
            <a:pPr fontAlgn="base"/>
            <a:r>
              <a:rPr lang="en-US" altLang="zh-TW" sz="2000" dirty="0"/>
              <a:t>Shifting from one task to another takes very little time.</a:t>
            </a:r>
          </a:p>
          <a:p>
            <a:pPr marL="0" indent="0" fontAlgn="base">
              <a:buNone/>
            </a:pPr>
            <a:r>
              <a:rPr lang="en-US" altLang="zh-TW" sz="2000" b="1" dirty="0"/>
              <a:t>Disadvantages of Real-Time OS</a:t>
            </a:r>
            <a:endParaRPr lang="en-US" altLang="zh-TW" sz="2000" dirty="0"/>
          </a:p>
          <a:p>
            <a:pPr fontAlgn="base"/>
            <a:r>
              <a:rPr lang="en-US" altLang="zh-TW" sz="2000" dirty="0"/>
              <a:t>System resources are extremely expensive and are not so good.</a:t>
            </a:r>
          </a:p>
          <a:p>
            <a:pPr fontAlgn="base"/>
            <a:r>
              <a:rPr lang="en-US" altLang="zh-TW" sz="2000" dirty="0"/>
              <a:t>The algorithms used are very complex.</a:t>
            </a:r>
          </a:p>
          <a:p>
            <a:pPr fontAlgn="base"/>
            <a:r>
              <a:rPr lang="en-US" altLang="zh-TW" sz="2000" dirty="0"/>
              <a:t>Only limited tasks can run at a single time.</a:t>
            </a:r>
          </a:p>
          <a:p>
            <a:pPr fontAlgn="base"/>
            <a:r>
              <a:rPr lang="en-US" altLang="zh-TW" sz="2000" dirty="0"/>
              <a:t>In such systems, we cannot set thread priority as these systems cannot switch tasks easily.</a:t>
            </a:r>
          </a:p>
          <a:p>
            <a:pPr fontAlgn="base"/>
            <a:r>
              <a:rPr lang="en-US" altLang="zh-TW" sz="2000" b="1" dirty="0"/>
              <a:t>Examples of Real-Time OS: </a:t>
            </a:r>
            <a:r>
              <a:rPr lang="en-US" altLang="zh-TW" sz="2000" dirty="0"/>
              <a:t>Medical imaging systems, robots, etc.</a:t>
            </a:r>
          </a:p>
          <a:p>
            <a:endParaRPr lang="en-PH" dirty="0"/>
          </a:p>
        </p:txBody>
      </p:sp>
    </p:spTree>
    <p:extLst>
      <p:ext uri="{BB962C8B-B14F-4D97-AF65-F5344CB8AC3E}">
        <p14:creationId xmlns:p14="http://schemas.microsoft.com/office/powerpoint/2010/main" val="2217241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18180" y="409403"/>
            <a:ext cx="10178322" cy="1492132"/>
          </a:xfrm>
        </p:spPr>
        <p:txBody>
          <a:bodyPr anchor="ctr"/>
          <a:lstStyle/>
          <a:p>
            <a:r>
              <a:rPr lang="pt-BR" altLang="zh-TW" dirty="0"/>
              <a:t>Mobile OS</a:t>
            </a:r>
            <a:endParaRPr lang="zh-TW" altLang="en-US" dirty="0"/>
          </a:p>
        </p:txBody>
      </p:sp>
      <p:sp>
        <p:nvSpPr>
          <p:cNvPr id="3" name="內容版面配置區 2"/>
          <p:cNvSpPr>
            <a:spLocks noGrp="1"/>
          </p:cNvSpPr>
          <p:nvPr>
            <p:ph idx="1"/>
          </p:nvPr>
        </p:nvSpPr>
        <p:spPr>
          <a:xfrm>
            <a:off x="1318180" y="1704110"/>
            <a:ext cx="10178322" cy="5153890"/>
          </a:xfrm>
        </p:spPr>
        <p:txBody>
          <a:bodyPr>
            <a:normAutofit/>
          </a:bodyPr>
          <a:lstStyle/>
          <a:p>
            <a:pPr marL="0" indent="0" fontAlgn="base">
              <a:buNone/>
            </a:pPr>
            <a:r>
              <a:rPr lang="en-US" altLang="zh-TW" sz="2400" dirty="0"/>
              <a:t>A mobile OS is an operating system for smartphones, tablets, and PDA’s. It is a platform on which other applications can run on mobile devices.</a:t>
            </a:r>
          </a:p>
          <a:p>
            <a:pPr marL="0" indent="0" fontAlgn="base">
              <a:buNone/>
            </a:pPr>
            <a:r>
              <a:rPr lang="en-US" altLang="zh-TW" sz="2400" b="1" dirty="0"/>
              <a:t>Advantages of Mobile OS</a:t>
            </a:r>
            <a:endParaRPr lang="en-US" altLang="zh-TW" sz="2400" dirty="0"/>
          </a:p>
          <a:p>
            <a:pPr fontAlgn="base"/>
            <a:r>
              <a:rPr lang="en-US" altLang="zh-TW" sz="2400" dirty="0"/>
              <a:t>It provides ease to users.</a:t>
            </a:r>
          </a:p>
          <a:p>
            <a:pPr marL="0" indent="0" fontAlgn="base">
              <a:buNone/>
            </a:pPr>
            <a:r>
              <a:rPr lang="en-US" altLang="zh-TW" sz="2400" b="1" dirty="0"/>
              <a:t>Disadvantages of Mobile OS</a:t>
            </a:r>
            <a:endParaRPr lang="en-US" altLang="zh-TW" sz="2400" dirty="0"/>
          </a:p>
          <a:p>
            <a:pPr fontAlgn="base"/>
            <a:r>
              <a:rPr lang="en-US" altLang="zh-TW" sz="2400" dirty="0"/>
              <a:t>Some of mobile operating systems give poor battery quality to users.</a:t>
            </a:r>
          </a:p>
          <a:p>
            <a:pPr fontAlgn="base"/>
            <a:r>
              <a:rPr lang="en-US" altLang="zh-TW" sz="2400" dirty="0"/>
              <a:t>Some of the mobile operating systems are not user-friendly.</a:t>
            </a:r>
          </a:p>
          <a:p>
            <a:pPr marL="0" indent="0" fontAlgn="base">
              <a:buNone/>
            </a:pPr>
            <a:r>
              <a:rPr lang="en-US" altLang="zh-TW" sz="2400" b="1" dirty="0"/>
              <a:t>    Examples of Mobile OS: </a:t>
            </a:r>
            <a:r>
              <a:rPr lang="en-US" altLang="zh-TW" sz="2400" dirty="0">
                <a:hlinkClick r:id="rId2"/>
              </a:rPr>
              <a:t>Android OS</a:t>
            </a:r>
            <a:r>
              <a:rPr lang="en-US" altLang="zh-TW" sz="2400" dirty="0"/>
              <a:t>, </a:t>
            </a:r>
            <a:r>
              <a:rPr lang="en-US" altLang="zh-TW" sz="2400" dirty="0" err="1"/>
              <a:t>ios</a:t>
            </a:r>
            <a:r>
              <a:rPr lang="en-US" altLang="zh-TW" sz="2400" dirty="0"/>
              <a:t>, Symbian OS, and Windows mobile OS. </a:t>
            </a:r>
          </a:p>
        </p:txBody>
      </p:sp>
    </p:spTree>
    <p:extLst>
      <p:ext uri="{BB962C8B-B14F-4D97-AF65-F5344CB8AC3E}">
        <p14:creationId xmlns:p14="http://schemas.microsoft.com/office/powerpoint/2010/main" val="2238093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z="5400" b="1" dirty="0"/>
              <a:t>C</a:t>
            </a:r>
            <a:br>
              <a:rPr lang="en-US" altLang="zh-TW" sz="5400" dirty="0"/>
            </a:br>
            <a:endParaRPr lang="zh-TW" altLang="en-US" dirty="0"/>
          </a:p>
        </p:txBody>
      </p:sp>
      <p:sp>
        <p:nvSpPr>
          <p:cNvPr id="3" name="內容版面配置區 2"/>
          <p:cNvSpPr>
            <a:spLocks noGrp="1"/>
          </p:cNvSpPr>
          <p:nvPr>
            <p:ph idx="1"/>
          </p:nvPr>
        </p:nvSpPr>
        <p:spPr>
          <a:xfrm>
            <a:off x="1251678" y="2286001"/>
            <a:ext cx="10178322" cy="4460788"/>
          </a:xfrm>
        </p:spPr>
        <p:txBody>
          <a:bodyPr>
            <a:normAutofit fontScale="77500" lnSpcReduction="20000"/>
          </a:bodyPr>
          <a:lstStyle/>
          <a:p>
            <a:pPr fontAlgn="base"/>
            <a:r>
              <a:rPr lang="en-US" altLang="zh-TW" sz="2900" b="1" dirty="0"/>
              <a:t>Security </a:t>
            </a:r>
            <a:br>
              <a:rPr lang="en-US" altLang="zh-TW" sz="2900" dirty="0"/>
            </a:br>
            <a:r>
              <a:rPr lang="en-US" altLang="zh-TW" sz="2900" dirty="0"/>
              <a:t>The operating system uses password protection to protect user data and similar other techniques. it also prevents unauthorized access to programs and user data. </a:t>
            </a:r>
            <a:br>
              <a:rPr lang="en-US" altLang="zh-TW" sz="2900" dirty="0"/>
            </a:br>
            <a:r>
              <a:rPr lang="en-US" altLang="zh-TW" sz="2900" dirty="0"/>
              <a:t> </a:t>
            </a:r>
          </a:p>
          <a:p>
            <a:pPr fontAlgn="base"/>
            <a:r>
              <a:rPr lang="en-US" altLang="zh-TW" sz="2900" b="1" dirty="0"/>
              <a:t>Control over system performance </a:t>
            </a:r>
            <a:br>
              <a:rPr lang="en-US" altLang="zh-TW" sz="2900" dirty="0"/>
            </a:br>
            <a:r>
              <a:rPr lang="en-US" altLang="zh-TW" sz="2900" dirty="0"/>
              <a:t>Monitors overall system health to help improve performance. records the response time between service requests and system response to having a complete view of the system health. This can help improve performance by providing important information needed to troubleshoot problems. </a:t>
            </a:r>
            <a:br>
              <a:rPr lang="en-US" altLang="zh-TW" sz="2900" dirty="0"/>
            </a:br>
            <a:r>
              <a:rPr lang="en-US" altLang="zh-TW" sz="2900" dirty="0"/>
              <a:t> </a:t>
            </a:r>
          </a:p>
          <a:p>
            <a:pPr fontAlgn="base"/>
            <a:r>
              <a:rPr lang="en-US" altLang="zh-TW" sz="2900" b="1" dirty="0"/>
              <a:t>Job accounting</a:t>
            </a:r>
          </a:p>
          <a:p>
            <a:pPr marL="0" indent="0" fontAlgn="base">
              <a:buNone/>
            </a:pPr>
            <a:r>
              <a:rPr lang="en-US" altLang="zh-TW" sz="2700" dirty="0"/>
              <a:t>  Operating system Keeps track of time and resources used by various tasks and users, this     information can be used to track resource usage for a particular user or group of users</a:t>
            </a:r>
          </a:p>
          <a:p>
            <a:endParaRPr lang="zh-TW" altLang="en-US" dirty="0"/>
          </a:p>
        </p:txBody>
      </p:sp>
    </p:spTree>
    <p:extLst>
      <p:ext uri="{BB962C8B-B14F-4D97-AF65-F5344CB8AC3E}">
        <p14:creationId xmlns:p14="http://schemas.microsoft.com/office/powerpoint/2010/main" val="784644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sz="4800" b="1" dirty="0"/>
              <a:t>functions of an operating System:</a:t>
            </a:r>
            <a:r>
              <a:rPr lang="en-US" altLang="zh-TW" sz="4800" dirty="0"/>
              <a:t> </a:t>
            </a:r>
            <a:endParaRPr lang="zh-TW" altLang="en-US" dirty="0"/>
          </a:p>
        </p:txBody>
      </p:sp>
      <p:sp>
        <p:nvSpPr>
          <p:cNvPr id="3" name="內容版面配置區 2"/>
          <p:cNvSpPr>
            <a:spLocks noGrp="1"/>
          </p:cNvSpPr>
          <p:nvPr>
            <p:ph idx="1"/>
          </p:nvPr>
        </p:nvSpPr>
        <p:spPr/>
        <p:txBody>
          <a:bodyPr/>
          <a:lstStyle/>
          <a:p>
            <a:pPr fontAlgn="base"/>
            <a:r>
              <a:rPr lang="en-US" altLang="zh-TW" sz="2400" b="1" dirty="0"/>
              <a:t>Error detecting aids –</a:t>
            </a:r>
            <a:r>
              <a:rPr lang="en-US" altLang="zh-TW" sz="2400" dirty="0"/>
              <a:t> </a:t>
            </a:r>
            <a:br>
              <a:rPr lang="en-US" altLang="zh-TW" sz="2400" dirty="0"/>
            </a:br>
            <a:r>
              <a:rPr lang="en-US" altLang="zh-TW" sz="2400" dirty="0"/>
              <a:t>The operating system constantly monitors the system to detect errors and avoid the malfunctioning of a computer system. </a:t>
            </a:r>
            <a:br>
              <a:rPr lang="en-US" altLang="zh-TW" sz="2400" dirty="0"/>
            </a:br>
            <a:r>
              <a:rPr lang="en-US" altLang="zh-TW" sz="2400" dirty="0"/>
              <a:t> </a:t>
            </a:r>
          </a:p>
          <a:p>
            <a:pPr fontAlgn="base"/>
            <a:r>
              <a:rPr lang="en-US" altLang="zh-TW" sz="2400" b="1" dirty="0"/>
              <a:t>Coordination between other software and users –</a:t>
            </a:r>
            <a:r>
              <a:rPr lang="en-US" altLang="zh-TW" sz="2400" dirty="0"/>
              <a:t> </a:t>
            </a:r>
            <a:br>
              <a:rPr lang="en-US" altLang="zh-TW" sz="2400" dirty="0"/>
            </a:br>
            <a:r>
              <a:rPr lang="en-US" altLang="zh-TW" sz="2400" dirty="0"/>
              <a:t>Operating systems also coordinate and assign interpreters, compilers, assemblers, and other software to the various users of the computer systems. </a:t>
            </a:r>
            <a:br>
              <a:rPr lang="en-US" altLang="zh-TW" sz="2400" dirty="0"/>
            </a:br>
            <a:r>
              <a:rPr lang="en-US" altLang="zh-TW" sz="2400" dirty="0"/>
              <a:t> </a:t>
            </a:r>
          </a:p>
          <a:p>
            <a:endParaRPr lang="zh-TW" altLang="en-US" dirty="0"/>
          </a:p>
        </p:txBody>
      </p:sp>
    </p:spTree>
    <p:extLst>
      <p:ext uri="{BB962C8B-B14F-4D97-AF65-F5344CB8AC3E}">
        <p14:creationId xmlns:p14="http://schemas.microsoft.com/office/powerpoint/2010/main" val="2098933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t-BR" altLang="zh-TW" dirty="0"/>
              <a:t>Real-time OS: RTOS</a:t>
            </a:r>
            <a:br>
              <a:rPr lang="zh-TW" altLang="en-US" dirty="0"/>
            </a:br>
            <a:endParaRPr lang="zh-TW" altLang="en-US" dirty="0"/>
          </a:p>
        </p:txBody>
      </p:sp>
      <p:sp>
        <p:nvSpPr>
          <p:cNvPr id="3" name="內容版面配置區 2"/>
          <p:cNvSpPr>
            <a:spLocks noGrp="1"/>
          </p:cNvSpPr>
          <p:nvPr>
            <p:ph idx="1"/>
          </p:nvPr>
        </p:nvSpPr>
        <p:spPr>
          <a:xfrm>
            <a:off x="1006839" y="1368891"/>
            <a:ext cx="10178322" cy="3593591"/>
          </a:xfrm>
        </p:spPr>
        <p:txBody>
          <a:bodyPr>
            <a:noAutofit/>
          </a:bodyPr>
          <a:lstStyle/>
          <a:p>
            <a:r>
              <a:rPr lang="en-US" sz="2200" b="0" i="0" dirty="0">
                <a:solidFill>
                  <a:srgbClr val="202122"/>
                </a:solidFill>
                <a:effectLst/>
                <a:latin typeface="Arial" panose="020B0604020202020204" pitchFamily="34" charset="0"/>
              </a:rPr>
              <a:t>A </a:t>
            </a:r>
            <a:r>
              <a:rPr lang="en-US" sz="2200" b="1" i="0" dirty="0">
                <a:solidFill>
                  <a:srgbClr val="202122"/>
                </a:solidFill>
                <a:effectLst/>
                <a:latin typeface="Arial" panose="020B0604020202020204" pitchFamily="34" charset="0"/>
              </a:rPr>
              <a:t>real-time operating system</a:t>
            </a:r>
            <a:r>
              <a:rPr lang="en-US" sz="2200" b="0" i="0" dirty="0">
                <a:solidFill>
                  <a:srgbClr val="202122"/>
                </a:solidFill>
                <a:effectLst/>
                <a:latin typeface="Arial" panose="020B0604020202020204" pitchFamily="34" charset="0"/>
              </a:rPr>
              <a:t> (</a:t>
            </a:r>
            <a:r>
              <a:rPr lang="en-US" sz="2200" b="1" i="0" dirty="0">
                <a:solidFill>
                  <a:srgbClr val="202122"/>
                </a:solidFill>
                <a:effectLst/>
                <a:latin typeface="Arial" panose="020B0604020202020204" pitchFamily="34" charset="0"/>
              </a:rPr>
              <a:t>RTOS</a:t>
            </a:r>
            <a:r>
              <a:rPr lang="en-US" sz="2200" b="0" i="0" dirty="0">
                <a:solidFill>
                  <a:srgbClr val="202122"/>
                </a:solidFill>
                <a:effectLst/>
                <a:latin typeface="Arial" panose="020B0604020202020204" pitchFamily="34" charset="0"/>
              </a:rPr>
              <a:t>) is an </a:t>
            </a:r>
            <a:r>
              <a:rPr lang="en-US" sz="2200" b="0" i="0" u="none" strike="noStrike" dirty="0">
                <a:solidFill>
                  <a:srgbClr val="0645AD"/>
                </a:solidFill>
                <a:effectLst/>
                <a:latin typeface="Arial" panose="020B0604020202020204" pitchFamily="34" charset="0"/>
                <a:hlinkClick r:id="rId2" tooltip="Operating system"/>
              </a:rPr>
              <a:t>operating system</a:t>
            </a:r>
            <a:r>
              <a:rPr lang="en-US" sz="2200" b="0" i="0" dirty="0">
                <a:solidFill>
                  <a:srgbClr val="202122"/>
                </a:solidFill>
                <a:effectLst/>
                <a:latin typeface="Arial" panose="020B0604020202020204" pitchFamily="34" charset="0"/>
              </a:rPr>
              <a:t> (OS) for </a:t>
            </a:r>
            <a:r>
              <a:rPr lang="en-US" sz="2200" b="0" i="0" u="none" strike="noStrike" dirty="0">
                <a:solidFill>
                  <a:srgbClr val="0645AD"/>
                </a:solidFill>
                <a:effectLst/>
                <a:latin typeface="Arial" panose="020B0604020202020204" pitchFamily="34" charset="0"/>
                <a:hlinkClick r:id="rId3" tooltip="Real-time computing"/>
              </a:rPr>
              <a:t>real-time</a:t>
            </a:r>
            <a:r>
              <a:rPr lang="en-US" sz="2200" b="0" i="0" dirty="0">
                <a:solidFill>
                  <a:srgbClr val="202122"/>
                </a:solidFill>
                <a:effectLst/>
                <a:latin typeface="Arial" panose="020B0604020202020204" pitchFamily="34" charset="0"/>
              </a:rPr>
              <a:t> applications that processes data and events that have critically defined time constraints. An RTOS is distinct from a </a:t>
            </a:r>
            <a:r>
              <a:rPr lang="en-US" sz="2200" b="0" i="0" u="none" strike="noStrike" dirty="0">
                <a:solidFill>
                  <a:srgbClr val="0645AD"/>
                </a:solidFill>
                <a:effectLst/>
                <a:latin typeface="Arial" panose="020B0604020202020204" pitchFamily="34" charset="0"/>
                <a:hlinkClick r:id="rId4" tooltip="Time-sharing"/>
              </a:rPr>
              <a:t>time-sharing</a:t>
            </a:r>
            <a:r>
              <a:rPr lang="en-US" sz="2200" b="0" i="0" dirty="0">
                <a:solidFill>
                  <a:srgbClr val="202122"/>
                </a:solidFill>
                <a:effectLst/>
                <a:latin typeface="Arial" panose="020B0604020202020204" pitchFamily="34" charset="0"/>
              </a:rPr>
              <a:t> operating system, such as Unix, which manages the sharing of system resources with a scheduler, data buffers, or fixed task prioritization in a multitasking or multiprogramming environment. Processing time requirements need to be fully understood and bound rather than just kept as a minimum. All processing must occur within the defined constraints. Real-time operating systems are </a:t>
            </a:r>
            <a:r>
              <a:rPr lang="en-US" sz="2200" b="0" i="0" u="none" strike="noStrike" dirty="0">
                <a:solidFill>
                  <a:srgbClr val="0645AD"/>
                </a:solidFill>
                <a:effectLst/>
                <a:latin typeface="Arial" panose="020B0604020202020204" pitchFamily="34" charset="0"/>
                <a:hlinkClick r:id="rId5" tooltip="Event-driven programming"/>
              </a:rPr>
              <a:t>event-driven</a:t>
            </a:r>
            <a:r>
              <a:rPr lang="en-US" sz="2200" b="0" i="0" dirty="0">
                <a:solidFill>
                  <a:srgbClr val="202122"/>
                </a:solidFill>
                <a:effectLst/>
                <a:latin typeface="Arial" panose="020B0604020202020204" pitchFamily="34" charset="0"/>
              </a:rPr>
              <a:t> and </a:t>
            </a:r>
            <a:r>
              <a:rPr lang="en-US" sz="2200" b="0" i="0" u="none" strike="noStrike" dirty="0">
                <a:solidFill>
                  <a:srgbClr val="0645AD"/>
                </a:solidFill>
                <a:effectLst/>
                <a:latin typeface="Arial" panose="020B0604020202020204" pitchFamily="34" charset="0"/>
                <a:hlinkClick r:id="rId6" tooltip="Preemption (computing)"/>
              </a:rPr>
              <a:t>preemptive</a:t>
            </a:r>
            <a:r>
              <a:rPr lang="en-US" sz="2200" b="0" i="0" dirty="0">
                <a:solidFill>
                  <a:srgbClr val="202122"/>
                </a:solidFill>
                <a:effectLst/>
                <a:latin typeface="Arial" panose="020B0604020202020204" pitchFamily="34" charset="0"/>
              </a:rPr>
              <a:t>, meaning the OS is capable of monitoring the relevant priority of competing tasks, and make changes to the task priority. Event-driven systems switch between tasks based on their priorities, while time-sharing systems switch the task based on clock </a:t>
            </a:r>
            <a:r>
              <a:rPr lang="en-US" sz="2200" b="0" i="0" u="none" strike="noStrike" dirty="0">
                <a:solidFill>
                  <a:srgbClr val="0645AD"/>
                </a:solidFill>
                <a:effectLst/>
                <a:latin typeface="Arial" panose="020B0604020202020204" pitchFamily="34" charset="0"/>
                <a:hlinkClick r:id="rId7" tooltip="Interrupts"/>
              </a:rPr>
              <a:t>interrupts</a:t>
            </a:r>
            <a:r>
              <a:rPr lang="en-US" sz="2200" b="0" i="0" dirty="0">
                <a:solidFill>
                  <a:srgbClr val="202122"/>
                </a:solidFill>
                <a:effectLst/>
                <a:latin typeface="Arial" panose="020B0604020202020204" pitchFamily="34" charset="0"/>
              </a:rPr>
              <a:t>.</a:t>
            </a:r>
            <a:endParaRPr lang="zh-TW" altLang="en-US" sz="2200" dirty="0"/>
          </a:p>
        </p:txBody>
      </p:sp>
    </p:spTree>
    <p:extLst>
      <p:ext uri="{BB962C8B-B14F-4D97-AF65-F5344CB8AC3E}">
        <p14:creationId xmlns:p14="http://schemas.microsoft.com/office/powerpoint/2010/main" val="56387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88748" y="802515"/>
            <a:ext cx="10178322" cy="1492132"/>
          </a:xfrm>
        </p:spPr>
        <p:txBody>
          <a:bodyPr anchor="ctr"/>
          <a:lstStyle/>
          <a:p>
            <a:r>
              <a:rPr lang="pt-BR" altLang="zh-TW" dirty="0"/>
              <a:t>Real-time OS: RTOS</a:t>
            </a:r>
            <a:endParaRPr lang="zh-TW" altLang="en-US" dirty="0"/>
          </a:p>
        </p:txBody>
      </p:sp>
      <p:pic>
        <p:nvPicPr>
          <p:cNvPr id="4" name="Content Placeholder 3">
            <a:extLst>
              <a:ext uri="{FF2B5EF4-FFF2-40B4-BE49-F238E27FC236}">
                <a16:creationId xmlns:a16="http://schemas.microsoft.com/office/drawing/2014/main" id="{0A27051B-A6B1-D721-04E2-C26CD9A9A9AB}"/>
              </a:ext>
            </a:extLst>
          </p:cNvPr>
          <p:cNvPicPr>
            <a:picLocks noGrp="1" noChangeAspect="1"/>
          </p:cNvPicPr>
          <p:nvPr>
            <p:ph idx="1"/>
          </p:nvPr>
        </p:nvPicPr>
        <p:blipFill>
          <a:blip r:embed="rId2"/>
          <a:stretch>
            <a:fillRect/>
          </a:stretch>
        </p:blipFill>
        <p:spPr>
          <a:xfrm>
            <a:off x="2420034" y="2145413"/>
            <a:ext cx="6958744" cy="3910072"/>
          </a:xfrm>
          <a:prstGeom prst="rect">
            <a:avLst/>
          </a:prstGeom>
          <a:ln>
            <a:solidFill>
              <a:schemeClr val="accent1"/>
            </a:solidFill>
          </a:ln>
        </p:spPr>
      </p:pic>
    </p:spTree>
    <p:extLst>
      <p:ext uri="{BB962C8B-B14F-4D97-AF65-F5344CB8AC3E}">
        <p14:creationId xmlns:p14="http://schemas.microsoft.com/office/powerpoint/2010/main" val="1435517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84EC-3F6A-E4A9-1A97-F9309AA88A50}"/>
              </a:ext>
            </a:extLst>
          </p:cNvPr>
          <p:cNvSpPr>
            <a:spLocks noGrp="1"/>
          </p:cNvSpPr>
          <p:nvPr>
            <p:ph type="title"/>
          </p:nvPr>
        </p:nvSpPr>
        <p:spPr>
          <a:xfrm>
            <a:off x="1251678" y="414795"/>
            <a:ext cx="10178322" cy="1492132"/>
          </a:xfrm>
        </p:spPr>
        <p:txBody>
          <a:bodyPr anchor="ctr"/>
          <a:lstStyle/>
          <a:p>
            <a:r>
              <a:rPr lang="en-US" altLang="zh-TW" dirty="0"/>
              <a:t>Windows operating system</a:t>
            </a:r>
            <a:endParaRPr lang="en-PH" dirty="0"/>
          </a:p>
        </p:txBody>
      </p:sp>
      <p:sp>
        <p:nvSpPr>
          <p:cNvPr id="3" name="Content Placeholder 2">
            <a:extLst>
              <a:ext uri="{FF2B5EF4-FFF2-40B4-BE49-F238E27FC236}">
                <a16:creationId xmlns:a16="http://schemas.microsoft.com/office/drawing/2014/main" id="{A139C181-BA10-3BAB-F680-77A6C8B4193A}"/>
              </a:ext>
            </a:extLst>
          </p:cNvPr>
          <p:cNvSpPr>
            <a:spLocks noGrp="1"/>
          </p:cNvSpPr>
          <p:nvPr>
            <p:ph idx="1"/>
          </p:nvPr>
        </p:nvSpPr>
        <p:spPr>
          <a:xfrm>
            <a:off x="1251678" y="1906927"/>
            <a:ext cx="10178322" cy="4189614"/>
          </a:xfrm>
        </p:spPr>
        <p:txBody>
          <a:bodyPr>
            <a:normAutofit fontScale="92500"/>
          </a:bodyPr>
          <a:lstStyle/>
          <a:p>
            <a:pPr algn="l" fontAlgn="base"/>
            <a:r>
              <a:rPr lang="en-US" sz="3000" b="0" i="0" dirty="0">
                <a:solidFill>
                  <a:srgbClr val="4E4E4E"/>
                </a:solidFill>
                <a:effectLst/>
                <a:latin typeface="source sans pro" panose="020B0503030403020204" pitchFamily="34" charset="0"/>
              </a:rPr>
              <a:t>Windows is an </a:t>
            </a:r>
            <a:r>
              <a:rPr lang="en-US" sz="3000" b="1" i="0" dirty="0">
                <a:solidFill>
                  <a:srgbClr val="4E4E4E"/>
                </a:solidFill>
                <a:effectLst/>
                <a:latin typeface="source sans pro" panose="020B0503030403020204" pitchFamily="34" charset="0"/>
              </a:rPr>
              <a:t>operating system</a:t>
            </a:r>
            <a:r>
              <a:rPr lang="en-US" sz="3000" b="0" i="0" dirty="0">
                <a:solidFill>
                  <a:srgbClr val="4E4E4E"/>
                </a:solidFill>
                <a:effectLst/>
                <a:latin typeface="source sans pro" panose="020B0503030403020204" pitchFamily="34" charset="0"/>
              </a:rPr>
              <a:t> designed by Microsoft. The operating system is what allows you to use a computer. Windows comes </a:t>
            </a:r>
            <a:r>
              <a:rPr lang="en-US" sz="3000" b="1" i="0" dirty="0">
                <a:solidFill>
                  <a:srgbClr val="4E4E4E"/>
                </a:solidFill>
                <a:effectLst/>
                <a:latin typeface="source sans pro" panose="020B0503030403020204" pitchFamily="34" charset="0"/>
              </a:rPr>
              <a:t>preloaded</a:t>
            </a:r>
            <a:r>
              <a:rPr lang="en-US" sz="3000" b="0" i="0" dirty="0">
                <a:solidFill>
                  <a:srgbClr val="4E4E4E"/>
                </a:solidFill>
                <a:effectLst/>
                <a:latin typeface="source sans pro" panose="020B0503030403020204" pitchFamily="34" charset="0"/>
              </a:rPr>
              <a:t> on most new personal computers (PCs), which helps to make it the most popular operating system in the world.</a:t>
            </a:r>
          </a:p>
          <a:p>
            <a:pPr algn="l" fontAlgn="base"/>
            <a:r>
              <a:rPr lang="en-US" sz="3000" b="0" i="0" dirty="0">
                <a:solidFill>
                  <a:srgbClr val="4E4E4E"/>
                </a:solidFill>
                <a:effectLst/>
                <a:latin typeface="source sans pro" panose="020B0503030403020204" pitchFamily="34" charset="0"/>
              </a:rPr>
              <a:t>Windows makes it possible to complete all types of </a:t>
            </a:r>
            <a:r>
              <a:rPr lang="en-US" sz="3000" b="1" i="0" dirty="0">
                <a:solidFill>
                  <a:srgbClr val="4E4E4E"/>
                </a:solidFill>
                <a:effectLst/>
                <a:latin typeface="source sans pro" panose="020B0503030403020204" pitchFamily="34" charset="0"/>
              </a:rPr>
              <a:t>everyday tasks</a:t>
            </a:r>
            <a:r>
              <a:rPr lang="en-US" sz="3000" b="0" i="0" dirty="0">
                <a:solidFill>
                  <a:srgbClr val="4E4E4E"/>
                </a:solidFill>
                <a:effectLst/>
                <a:latin typeface="source sans pro" panose="020B0503030403020204" pitchFamily="34" charset="0"/>
              </a:rPr>
              <a:t> on your computer. For example, you can use Windows to browse the Internet, check your email, edit digital photos, listen to music, play games, and do much more.</a:t>
            </a:r>
          </a:p>
          <a:p>
            <a:endParaRPr lang="en-PH" dirty="0"/>
          </a:p>
        </p:txBody>
      </p:sp>
    </p:spTree>
    <p:extLst>
      <p:ext uri="{BB962C8B-B14F-4D97-AF65-F5344CB8AC3E}">
        <p14:creationId xmlns:p14="http://schemas.microsoft.com/office/powerpoint/2010/main" val="389444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B242-E82E-7BDE-722C-69EC24F637E4}"/>
              </a:ext>
            </a:extLst>
          </p:cNvPr>
          <p:cNvSpPr>
            <a:spLocks noGrp="1"/>
          </p:cNvSpPr>
          <p:nvPr>
            <p:ph type="title"/>
          </p:nvPr>
        </p:nvSpPr>
        <p:spPr/>
        <p:txBody>
          <a:bodyPr anchor="ctr"/>
          <a:lstStyle/>
          <a:p>
            <a:r>
              <a:rPr lang="en-PH" dirty="0"/>
              <a:t>TYPES OF WINDOWS</a:t>
            </a:r>
          </a:p>
        </p:txBody>
      </p:sp>
      <p:sp>
        <p:nvSpPr>
          <p:cNvPr id="3" name="Content Placeholder 2">
            <a:extLst>
              <a:ext uri="{FF2B5EF4-FFF2-40B4-BE49-F238E27FC236}">
                <a16:creationId xmlns:a16="http://schemas.microsoft.com/office/drawing/2014/main" id="{6824313F-9DC3-AB2D-AD59-984FB18C15B4}"/>
              </a:ext>
            </a:extLst>
          </p:cNvPr>
          <p:cNvSpPr>
            <a:spLocks noGrp="1"/>
          </p:cNvSpPr>
          <p:nvPr>
            <p:ph idx="1"/>
          </p:nvPr>
        </p:nvSpPr>
        <p:spPr>
          <a:xfrm>
            <a:off x="1251678" y="1735882"/>
            <a:ext cx="10178322" cy="5085722"/>
          </a:xfrm>
        </p:spPr>
        <p:txBody>
          <a:bodyPr>
            <a:normAutofit/>
          </a:bodyPr>
          <a:lstStyle/>
          <a:p>
            <a:pPr marL="0" indent="0">
              <a:buNone/>
            </a:pPr>
            <a:r>
              <a:rPr lang="en-PH" sz="3600" b="1" i="0" dirty="0">
                <a:solidFill>
                  <a:srgbClr val="000000"/>
                </a:solidFill>
                <a:effectLst/>
                <a:latin typeface="Arial" panose="020B0604020202020204" pitchFamily="34" charset="0"/>
              </a:rPr>
              <a:t>WINDOWS 3.X</a:t>
            </a:r>
          </a:p>
          <a:p>
            <a:r>
              <a:rPr lang="en-US" sz="2200" b="0" i="0" u="none" strike="noStrike" dirty="0">
                <a:solidFill>
                  <a:srgbClr val="0645AD"/>
                </a:solidFill>
                <a:effectLst/>
                <a:latin typeface="Arial" panose="020B0604020202020204" pitchFamily="34" charset="0"/>
                <a:hlinkClick r:id="rId2" tooltip="Windows 3.0"/>
              </a:rPr>
              <a:t>Windows 3.0</a:t>
            </a:r>
            <a:r>
              <a:rPr lang="en-US" sz="2200" b="0" i="0" dirty="0">
                <a:solidFill>
                  <a:srgbClr val="202122"/>
                </a:solidFill>
                <a:effectLst/>
                <a:latin typeface="Arial" panose="020B0604020202020204" pitchFamily="34" charset="0"/>
              </a:rPr>
              <a:t>, released in 1990, improved the design, mostly because of </a:t>
            </a:r>
            <a:r>
              <a:rPr lang="en-US" sz="2200" b="0" i="0" u="none" strike="noStrike" dirty="0">
                <a:solidFill>
                  <a:srgbClr val="0645AD"/>
                </a:solidFill>
                <a:effectLst/>
                <a:latin typeface="Arial" panose="020B0604020202020204" pitchFamily="34" charset="0"/>
                <a:hlinkClick r:id="rId3" tooltip="Virtual memory"/>
              </a:rPr>
              <a:t>virtual memory</a:t>
            </a:r>
            <a:r>
              <a:rPr lang="en-US" sz="2200" b="0" i="0" dirty="0">
                <a:solidFill>
                  <a:srgbClr val="202122"/>
                </a:solidFill>
                <a:effectLst/>
                <a:latin typeface="Arial" panose="020B0604020202020204" pitchFamily="34" charset="0"/>
              </a:rPr>
              <a:t> and loadable virtual device drivers (</a:t>
            </a:r>
            <a:r>
              <a:rPr lang="en-US" sz="2200" b="0" i="0" u="none" strike="noStrike" dirty="0" err="1">
                <a:solidFill>
                  <a:srgbClr val="0645AD"/>
                </a:solidFill>
                <a:effectLst/>
                <a:latin typeface="Arial" panose="020B0604020202020204" pitchFamily="34" charset="0"/>
                <a:hlinkClick r:id="rId4" tooltip="VxD"/>
              </a:rPr>
              <a:t>VxDs</a:t>
            </a:r>
            <a:r>
              <a:rPr lang="en-US" sz="2200" b="0" i="0" dirty="0">
                <a:solidFill>
                  <a:srgbClr val="202122"/>
                </a:solidFill>
                <a:effectLst/>
                <a:latin typeface="Arial" panose="020B0604020202020204" pitchFamily="34" charset="0"/>
              </a:rPr>
              <a:t>) that allow Windows to share arbitrary devices between multi-tasked DOS </a:t>
            </a:r>
            <a:r>
              <a:rPr lang="en-US" sz="2200" b="0" i="0" dirty="0" err="1">
                <a:solidFill>
                  <a:srgbClr val="202122"/>
                </a:solidFill>
                <a:effectLst/>
                <a:latin typeface="Arial" panose="020B0604020202020204" pitchFamily="34" charset="0"/>
              </a:rPr>
              <a:t>applications.Windows</a:t>
            </a:r>
            <a:r>
              <a:rPr lang="en-US" sz="2200" b="0" i="0" dirty="0">
                <a:solidFill>
                  <a:srgbClr val="202122"/>
                </a:solidFill>
                <a:effectLst/>
                <a:latin typeface="Arial" panose="020B0604020202020204" pitchFamily="34" charset="0"/>
              </a:rPr>
              <a:t> 3.0 applications can run in </a:t>
            </a:r>
            <a:r>
              <a:rPr lang="en-US" sz="2200" b="0" i="0" u="none" strike="noStrike" dirty="0">
                <a:solidFill>
                  <a:srgbClr val="0645AD"/>
                </a:solidFill>
                <a:effectLst/>
                <a:latin typeface="Arial" panose="020B0604020202020204" pitchFamily="34" charset="0"/>
                <a:hlinkClick r:id="rId5" tooltip="Protected mode"/>
              </a:rPr>
              <a:t>protected mode</a:t>
            </a:r>
            <a:r>
              <a:rPr lang="en-US" sz="2200" b="0" i="0" dirty="0">
                <a:solidFill>
                  <a:srgbClr val="202122"/>
                </a:solidFill>
                <a:effectLst/>
                <a:latin typeface="Arial" panose="020B0604020202020204" pitchFamily="34" charset="0"/>
              </a:rPr>
              <a:t>, which gives them access to several megabytes of memory without the obligation to participate in the software virtual memory scheme. They run inside the same address space, where the segmented memory provides a degree of protection. Windows 3.0 also featured improvements to the user interface. Microsoft rewrote critical operations from </a:t>
            </a:r>
            <a:r>
              <a:rPr lang="en-US" sz="2200" b="0" i="0" u="none" strike="noStrike" dirty="0">
                <a:solidFill>
                  <a:srgbClr val="0645AD"/>
                </a:solidFill>
                <a:effectLst/>
                <a:latin typeface="Arial" panose="020B0604020202020204" pitchFamily="34" charset="0"/>
                <a:hlinkClick r:id="rId6" tooltip="C (programming language)"/>
              </a:rPr>
              <a:t>C</a:t>
            </a:r>
            <a:r>
              <a:rPr lang="en-US" sz="2200" b="0" i="0" dirty="0">
                <a:solidFill>
                  <a:srgbClr val="202122"/>
                </a:solidFill>
                <a:effectLst/>
                <a:latin typeface="Arial" panose="020B0604020202020204" pitchFamily="34" charset="0"/>
              </a:rPr>
              <a:t> into </a:t>
            </a:r>
            <a:r>
              <a:rPr lang="en-US" sz="2200" b="0" i="0" u="none" strike="noStrike" dirty="0">
                <a:solidFill>
                  <a:srgbClr val="0645AD"/>
                </a:solidFill>
                <a:effectLst/>
                <a:latin typeface="Arial" panose="020B0604020202020204" pitchFamily="34" charset="0"/>
                <a:hlinkClick r:id="rId7" tooltip="Assembly language"/>
              </a:rPr>
              <a:t>assembly</a:t>
            </a:r>
            <a:r>
              <a:rPr lang="en-US" sz="2200" b="0" i="0" dirty="0">
                <a:solidFill>
                  <a:srgbClr val="202122"/>
                </a:solidFill>
                <a:effectLst/>
                <a:latin typeface="Arial" panose="020B0604020202020204" pitchFamily="34" charset="0"/>
              </a:rPr>
              <a:t>. Windows 3.0 was the first version of Windows to achieve broad commercial success, selling 2 million copies in the first six months.</a:t>
            </a:r>
            <a:endParaRPr lang="en-PH" sz="2200" dirty="0"/>
          </a:p>
        </p:txBody>
      </p:sp>
    </p:spTree>
    <p:extLst>
      <p:ext uri="{BB962C8B-B14F-4D97-AF65-F5344CB8AC3E}">
        <p14:creationId xmlns:p14="http://schemas.microsoft.com/office/powerpoint/2010/main" val="47499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E1C161-5507-AEF9-44DA-F4FF87BA208F}"/>
              </a:ext>
            </a:extLst>
          </p:cNvPr>
          <p:cNvSpPr>
            <a:spLocks noGrp="1"/>
          </p:cNvSpPr>
          <p:nvPr>
            <p:ph idx="1"/>
          </p:nvPr>
        </p:nvSpPr>
        <p:spPr>
          <a:xfrm>
            <a:off x="1251678" y="432488"/>
            <a:ext cx="10178322" cy="6116593"/>
          </a:xfrm>
        </p:spPr>
        <p:txBody>
          <a:bodyPr>
            <a:normAutofit fontScale="92500" lnSpcReduction="10000"/>
          </a:bodyPr>
          <a:lstStyle/>
          <a:p>
            <a:pPr marL="0" indent="0" algn="l">
              <a:buNone/>
            </a:pPr>
            <a:r>
              <a:rPr lang="en-US" sz="3500" b="1" i="0" dirty="0">
                <a:solidFill>
                  <a:srgbClr val="000000"/>
                </a:solidFill>
                <a:effectLst/>
                <a:latin typeface="Arial" panose="020B0604020202020204" pitchFamily="34" charset="0"/>
              </a:rPr>
              <a:t>Windows 9x</a:t>
            </a:r>
          </a:p>
          <a:p>
            <a:pPr marL="0" indent="0" algn="l">
              <a:buNone/>
            </a:pPr>
            <a:endParaRPr lang="en-US" sz="2800" b="1" i="0" dirty="0">
              <a:solidFill>
                <a:srgbClr val="000000"/>
              </a:solidFill>
              <a:effectLst/>
              <a:latin typeface="Arial" panose="020B0604020202020204" pitchFamily="34" charset="0"/>
            </a:endParaRPr>
          </a:p>
          <a:p>
            <a:pPr algn="l"/>
            <a:r>
              <a:rPr lang="en-US" sz="2400" b="0" i="0" dirty="0">
                <a:solidFill>
                  <a:srgbClr val="202122"/>
                </a:solidFill>
                <a:effectLst/>
                <a:latin typeface="Arial" panose="020B0604020202020204" pitchFamily="34" charset="0"/>
              </a:rPr>
              <a:t>The next major consumer-oriented release of Windows, </a:t>
            </a:r>
            <a:r>
              <a:rPr lang="en-US" sz="2400" b="0" i="0" u="none" strike="noStrike" dirty="0">
                <a:solidFill>
                  <a:srgbClr val="0645AD"/>
                </a:solidFill>
                <a:effectLst/>
                <a:latin typeface="Arial" panose="020B0604020202020204" pitchFamily="34" charset="0"/>
                <a:hlinkClick r:id="rId2" tooltip="Windows 95"/>
              </a:rPr>
              <a:t>Windows 95</a:t>
            </a:r>
            <a:r>
              <a:rPr lang="en-US" sz="2400" b="0" i="0" dirty="0">
                <a:solidFill>
                  <a:srgbClr val="202122"/>
                </a:solidFill>
                <a:effectLst/>
                <a:latin typeface="Arial" panose="020B0604020202020204" pitchFamily="34" charset="0"/>
              </a:rPr>
              <a:t>, was released on August 24, 1995. While still remaining MS-DOS-based, Windows 95 introduced support for native </a:t>
            </a:r>
            <a:r>
              <a:rPr lang="en-US" sz="2400" b="0" i="0" u="none" strike="noStrike" dirty="0">
                <a:solidFill>
                  <a:srgbClr val="0645AD"/>
                </a:solidFill>
                <a:effectLst/>
                <a:latin typeface="Arial" panose="020B0604020202020204" pitchFamily="34" charset="0"/>
                <a:hlinkClick r:id="rId3" tooltip="32-bit application"/>
              </a:rPr>
              <a:t>32-bit applications</a:t>
            </a:r>
            <a:r>
              <a:rPr lang="en-US" sz="2400" b="0" i="0" dirty="0">
                <a:solidFill>
                  <a:srgbClr val="202122"/>
                </a:solidFill>
                <a:effectLst/>
                <a:latin typeface="Arial" panose="020B0604020202020204" pitchFamily="34" charset="0"/>
              </a:rPr>
              <a:t>, </a:t>
            </a:r>
            <a:r>
              <a:rPr lang="en-US" sz="2400" b="0" i="0" u="none" strike="noStrike" dirty="0">
                <a:solidFill>
                  <a:srgbClr val="0645AD"/>
                </a:solidFill>
                <a:effectLst/>
                <a:latin typeface="Arial" panose="020B0604020202020204" pitchFamily="34" charset="0"/>
                <a:hlinkClick r:id="rId4" tooltip="Plug and play"/>
              </a:rPr>
              <a:t>plug and play</a:t>
            </a:r>
            <a:r>
              <a:rPr lang="en-US" sz="2400" b="0" i="0" dirty="0">
                <a:solidFill>
                  <a:srgbClr val="202122"/>
                </a:solidFill>
                <a:effectLst/>
                <a:latin typeface="Arial" panose="020B0604020202020204" pitchFamily="34" charset="0"/>
              </a:rPr>
              <a:t> hardware, </a:t>
            </a:r>
            <a:r>
              <a:rPr lang="en-US" sz="2400" b="0" i="0" u="none" strike="noStrike" dirty="0">
                <a:solidFill>
                  <a:srgbClr val="0645AD"/>
                </a:solidFill>
                <a:effectLst/>
                <a:latin typeface="Arial" panose="020B0604020202020204" pitchFamily="34" charset="0"/>
                <a:hlinkClick r:id="rId5" tooltip="Preemptive multitasking"/>
              </a:rPr>
              <a:t>preemptive multitasking</a:t>
            </a:r>
            <a:r>
              <a:rPr lang="en-US" sz="2400" b="0" i="0" dirty="0">
                <a:solidFill>
                  <a:srgbClr val="202122"/>
                </a:solidFill>
                <a:effectLst/>
                <a:latin typeface="Arial" panose="020B0604020202020204" pitchFamily="34" charset="0"/>
              </a:rPr>
              <a:t>, </a:t>
            </a:r>
            <a:r>
              <a:rPr lang="en-US" sz="2400" b="0" i="0" u="none" strike="noStrike" dirty="0">
                <a:solidFill>
                  <a:srgbClr val="0645AD"/>
                </a:solidFill>
                <a:effectLst/>
                <a:latin typeface="Arial" panose="020B0604020202020204" pitchFamily="34" charset="0"/>
                <a:hlinkClick r:id="rId6" tooltip="Long file name"/>
              </a:rPr>
              <a:t>long file names</a:t>
            </a:r>
            <a:r>
              <a:rPr lang="en-US" sz="2400" b="0" i="0" dirty="0">
                <a:solidFill>
                  <a:srgbClr val="202122"/>
                </a:solidFill>
                <a:effectLst/>
                <a:latin typeface="Arial" panose="020B0604020202020204" pitchFamily="34" charset="0"/>
              </a:rPr>
              <a:t> of up to 255 characters, and provided increased stability over its predecessors. Windows 95 also introduced a redesigned, </a:t>
            </a:r>
            <a:r>
              <a:rPr lang="en-US" sz="2400" b="0" i="0" u="none" strike="noStrike" dirty="0">
                <a:solidFill>
                  <a:srgbClr val="0645AD"/>
                </a:solidFill>
                <a:effectLst/>
                <a:latin typeface="Arial" panose="020B0604020202020204" pitchFamily="34" charset="0"/>
                <a:hlinkClick r:id="rId7" tooltip="Object-oriented design"/>
              </a:rPr>
              <a:t>object oriented</a:t>
            </a:r>
            <a:r>
              <a:rPr lang="en-US" sz="2400" b="0" i="0" dirty="0">
                <a:solidFill>
                  <a:srgbClr val="202122"/>
                </a:solidFill>
                <a:effectLst/>
                <a:latin typeface="Arial" panose="020B0604020202020204" pitchFamily="34" charset="0"/>
              </a:rPr>
              <a:t> user interface, replacing the previous </a:t>
            </a:r>
            <a:r>
              <a:rPr lang="en-US" sz="2400" b="0" i="0" u="none" strike="noStrike" dirty="0">
                <a:solidFill>
                  <a:srgbClr val="0645AD"/>
                </a:solidFill>
                <a:effectLst/>
                <a:latin typeface="Arial" panose="020B0604020202020204" pitchFamily="34" charset="0"/>
                <a:hlinkClick r:id="rId8" tooltip="Program Manager"/>
              </a:rPr>
              <a:t>Program Manager</a:t>
            </a:r>
            <a:r>
              <a:rPr lang="en-US" sz="2400" b="0" i="0" dirty="0">
                <a:solidFill>
                  <a:srgbClr val="202122"/>
                </a:solidFill>
                <a:effectLst/>
                <a:latin typeface="Arial" panose="020B0604020202020204" pitchFamily="34" charset="0"/>
              </a:rPr>
              <a:t> with the </a:t>
            </a:r>
            <a:r>
              <a:rPr lang="en-US" sz="2400" b="0" i="0" u="none" strike="noStrike" dirty="0">
                <a:solidFill>
                  <a:srgbClr val="0645AD"/>
                </a:solidFill>
                <a:effectLst/>
                <a:latin typeface="Arial" panose="020B0604020202020204" pitchFamily="34" charset="0"/>
                <a:hlinkClick r:id="rId9" tooltip="Start menu"/>
              </a:rPr>
              <a:t>Start menu</a:t>
            </a:r>
            <a:r>
              <a:rPr lang="en-US" sz="2400" b="0" i="0" dirty="0">
                <a:solidFill>
                  <a:srgbClr val="202122"/>
                </a:solidFill>
                <a:effectLst/>
                <a:latin typeface="Arial" panose="020B0604020202020204" pitchFamily="34" charset="0"/>
              </a:rPr>
              <a:t>, </a:t>
            </a:r>
            <a:r>
              <a:rPr lang="en-US" sz="2400" b="0" i="0" u="none" strike="noStrike" dirty="0">
                <a:solidFill>
                  <a:srgbClr val="0645AD"/>
                </a:solidFill>
                <a:effectLst/>
                <a:latin typeface="Arial" panose="020B0604020202020204" pitchFamily="34" charset="0"/>
                <a:hlinkClick r:id="rId10" tooltip="Taskbar"/>
              </a:rPr>
              <a:t>taskbar</a:t>
            </a:r>
            <a:r>
              <a:rPr lang="en-US" sz="2400" b="0" i="0" dirty="0">
                <a:solidFill>
                  <a:srgbClr val="202122"/>
                </a:solidFill>
                <a:effectLst/>
                <a:latin typeface="Arial" panose="020B0604020202020204" pitchFamily="34" charset="0"/>
              </a:rPr>
              <a:t>, and </a:t>
            </a:r>
            <a:r>
              <a:rPr lang="en-US" sz="2400" b="0" i="0" u="none" strike="noStrike" dirty="0">
                <a:solidFill>
                  <a:srgbClr val="0645AD"/>
                </a:solidFill>
                <a:effectLst/>
                <a:latin typeface="Arial" panose="020B0604020202020204" pitchFamily="34" charset="0"/>
                <a:hlinkClick r:id="rId11" tooltip="Windows Explorer"/>
              </a:rPr>
              <a:t>Windows Explorer</a:t>
            </a:r>
            <a:r>
              <a:rPr lang="en-US" sz="2400" b="0" i="0" dirty="0">
                <a:solidFill>
                  <a:srgbClr val="202122"/>
                </a:solidFill>
                <a:effectLst/>
                <a:latin typeface="Arial" panose="020B0604020202020204" pitchFamily="34" charset="0"/>
              </a:rPr>
              <a:t> </a:t>
            </a:r>
            <a:r>
              <a:rPr lang="en-US" sz="2400" b="0" i="0" u="none" strike="noStrike" dirty="0">
                <a:solidFill>
                  <a:srgbClr val="0645AD"/>
                </a:solidFill>
                <a:effectLst/>
                <a:latin typeface="Arial" panose="020B0604020202020204" pitchFamily="34" charset="0"/>
                <a:hlinkClick r:id="rId12" tooltip="Windows shell"/>
              </a:rPr>
              <a:t>shell</a:t>
            </a:r>
            <a:r>
              <a:rPr lang="en-US" sz="2400" b="0" i="0" dirty="0">
                <a:solidFill>
                  <a:srgbClr val="202122"/>
                </a:solidFill>
                <a:effectLst/>
                <a:latin typeface="Arial" panose="020B0604020202020204" pitchFamily="34" charset="0"/>
              </a:rPr>
              <a:t>. Windows 95 was a major commercial success for Microsoft; Ina Fried of </a:t>
            </a:r>
            <a:r>
              <a:rPr lang="en-US" sz="2400" b="0" i="0" u="none" strike="noStrike" dirty="0">
                <a:solidFill>
                  <a:srgbClr val="0645AD"/>
                </a:solidFill>
                <a:effectLst/>
                <a:latin typeface="Arial" panose="020B0604020202020204" pitchFamily="34" charset="0"/>
                <a:hlinkClick r:id="rId13" tooltip="CNET"/>
              </a:rPr>
              <a:t>CNET</a:t>
            </a:r>
            <a:r>
              <a:rPr lang="en-US" sz="2400" b="0" i="0" dirty="0">
                <a:solidFill>
                  <a:srgbClr val="202122"/>
                </a:solidFill>
                <a:effectLst/>
                <a:latin typeface="Arial" panose="020B0604020202020204" pitchFamily="34" charset="0"/>
              </a:rPr>
              <a:t> remarked that "by the time Windows 95 was finally ushered off the market in 2001, it had become a fixture on computer desktops around the world."</a:t>
            </a:r>
            <a:r>
              <a:rPr lang="en-US" sz="2400" b="0" i="0" u="none" strike="noStrike" baseline="30000" dirty="0">
                <a:solidFill>
                  <a:srgbClr val="0645AD"/>
                </a:solidFill>
                <a:effectLst/>
                <a:latin typeface="Arial" panose="020B0604020202020204" pitchFamily="34" charset="0"/>
                <a:hlinkClick r:id="rId14"/>
              </a:rPr>
              <a:t>[24]</a:t>
            </a:r>
            <a:r>
              <a:rPr lang="en-US" sz="2400" b="0" i="0" dirty="0">
                <a:solidFill>
                  <a:srgbClr val="202122"/>
                </a:solidFill>
                <a:effectLst/>
                <a:latin typeface="Arial" panose="020B0604020202020204" pitchFamily="34" charset="0"/>
              </a:rPr>
              <a:t> Microsoft published four OEM Service Releases (OSR) of Windows 95, each of which was roughly equivalent to a </a:t>
            </a:r>
            <a:r>
              <a:rPr lang="en-US" sz="2400" b="0" i="0" u="none" strike="noStrike" dirty="0">
                <a:solidFill>
                  <a:srgbClr val="0645AD"/>
                </a:solidFill>
                <a:effectLst/>
                <a:latin typeface="Arial" panose="020B0604020202020204" pitchFamily="34" charset="0"/>
                <a:hlinkClick r:id="rId15" tooltip="Service pack"/>
              </a:rPr>
              <a:t>service pack</a:t>
            </a:r>
            <a:r>
              <a:rPr lang="en-US" sz="2400" b="0" i="0" dirty="0">
                <a:solidFill>
                  <a:srgbClr val="202122"/>
                </a:solidFill>
                <a:effectLst/>
                <a:latin typeface="Arial" panose="020B0604020202020204" pitchFamily="34" charset="0"/>
              </a:rPr>
              <a:t>. The first OSR of Windows 95 was also the first version of Windows to be bundled with Microsoft's </a:t>
            </a:r>
            <a:r>
              <a:rPr lang="en-US" sz="2400" b="0" i="0" u="none" strike="noStrike" dirty="0">
                <a:solidFill>
                  <a:srgbClr val="0645AD"/>
                </a:solidFill>
                <a:effectLst/>
                <a:latin typeface="Arial" panose="020B0604020202020204" pitchFamily="34" charset="0"/>
                <a:hlinkClick r:id="rId16" tooltip="Web browser"/>
              </a:rPr>
              <a:t>web browser</a:t>
            </a:r>
            <a:r>
              <a:rPr lang="en-US" sz="2400" b="0" i="0" dirty="0">
                <a:solidFill>
                  <a:srgbClr val="202122"/>
                </a:solidFill>
                <a:effectLst/>
                <a:latin typeface="Arial" panose="020B0604020202020204" pitchFamily="34" charset="0"/>
              </a:rPr>
              <a:t>, </a:t>
            </a:r>
            <a:r>
              <a:rPr lang="en-US" sz="2400" b="0" i="0" u="sng" dirty="0">
                <a:solidFill>
                  <a:srgbClr val="0645AD"/>
                </a:solidFill>
                <a:effectLst/>
                <a:latin typeface="Arial" panose="020B0604020202020204" pitchFamily="34" charset="0"/>
                <a:hlinkClick r:id="rId17"/>
              </a:rPr>
              <a:t>Internet Explorer</a:t>
            </a:r>
            <a:r>
              <a:rPr lang="en-US" sz="2400" b="0" i="0" dirty="0">
                <a:solidFill>
                  <a:srgbClr val="202122"/>
                </a:solidFill>
                <a:effectLst/>
                <a:latin typeface="Arial" panose="020B0604020202020204" pitchFamily="34" charset="0"/>
              </a:rPr>
              <a:t>.</a:t>
            </a:r>
          </a:p>
          <a:p>
            <a:endParaRPr lang="en-PH" dirty="0"/>
          </a:p>
        </p:txBody>
      </p:sp>
    </p:spTree>
    <p:extLst>
      <p:ext uri="{BB962C8B-B14F-4D97-AF65-F5344CB8AC3E}">
        <p14:creationId xmlns:p14="http://schemas.microsoft.com/office/powerpoint/2010/main" val="2371484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Computer System</a:t>
            </a:r>
            <a:br>
              <a:rPr lang="en-US" altLang="zh-TW" dirty="0"/>
            </a:br>
            <a:r>
              <a:rPr lang="en-US" altLang="zh-TW" dirty="0"/>
              <a:t>GOOGLE CLOUD</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110362" y="1874517"/>
            <a:ext cx="5700254" cy="3206774"/>
          </a:xfrm>
          <a:prstGeom prst="rect">
            <a:avLst/>
          </a:prstGeom>
        </p:spPr>
      </p:pic>
      <p:pic>
        <p:nvPicPr>
          <p:cNvPr id="6" name="圖片 5"/>
          <p:cNvPicPr>
            <a:picLocks noChangeAspect="1"/>
          </p:cNvPicPr>
          <p:nvPr/>
        </p:nvPicPr>
        <p:blipFill>
          <a:blip r:embed="rId3"/>
          <a:stretch>
            <a:fillRect/>
          </a:stretch>
        </p:blipFill>
        <p:spPr>
          <a:xfrm>
            <a:off x="7121385" y="600732"/>
            <a:ext cx="4308615" cy="3016872"/>
          </a:xfrm>
          <a:prstGeom prst="rect">
            <a:avLst/>
          </a:prstGeom>
        </p:spPr>
      </p:pic>
      <p:pic>
        <p:nvPicPr>
          <p:cNvPr id="7" name="圖片 6"/>
          <p:cNvPicPr>
            <a:picLocks noChangeAspect="1"/>
          </p:cNvPicPr>
          <p:nvPr/>
        </p:nvPicPr>
        <p:blipFill>
          <a:blip r:embed="rId4"/>
          <a:stretch>
            <a:fillRect/>
          </a:stretch>
        </p:blipFill>
        <p:spPr>
          <a:xfrm>
            <a:off x="6650182" y="3734491"/>
            <a:ext cx="5191934" cy="3212870"/>
          </a:xfrm>
          <a:prstGeom prst="rect">
            <a:avLst/>
          </a:prstGeom>
          <a:solidFill>
            <a:schemeClr val="accent3">
              <a:lumMod val="60000"/>
              <a:lumOff val="40000"/>
            </a:schemeClr>
          </a:solidFill>
        </p:spPr>
      </p:pic>
    </p:spTree>
    <p:extLst>
      <p:ext uri="{BB962C8B-B14F-4D97-AF65-F5344CB8AC3E}">
        <p14:creationId xmlns:p14="http://schemas.microsoft.com/office/powerpoint/2010/main" val="3767130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EBCA84-FA97-0BE2-4D2B-F2A38715737D}"/>
              </a:ext>
            </a:extLst>
          </p:cNvPr>
          <p:cNvSpPr>
            <a:spLocks noGrp="1"/>
          </p:cNvSpPr>
          <p:nvPr>
            <p:ph idx="1"/>
          </p:nvPr>
        </p:nvSpPr>
        <p:spPr>
          <a:xfrm>
            <a:off x="1251678" y="432487"/>
            <a:ext cx="10178322" cy="6240162"/>
          </a:xfrm>
        </p:spPr>
        <p:txBody>
          <a:bodyPr/>
          <a:lstStyle/>
          <a:p>
            <a:pPr marL="0" indent="0" algn="l">
              <a:buNone/>
            </a:pPr>
            <a:r>
              <a:rPr lang="en-US" sz="2800" b="1" i="0" dirty="0">
                <a:solidFill>
                  <a:srgbClr val="000000"/>
                </a:solidFill>
                <a:effectLst/>
                <a:latin typeface="Arial" panose="020B0604020202020204" pitchFamily="34" charset="0"/>
              </a:rPr>
              <a:t>Windows NT</a:t>
            </a:r>
          </a:p>
          <a:p>
            <a:pPr marL="0" indent="0" algn="l">
              <a:buNone/>
            </a:pPr>
            <a:r>
              <a:rPr lang="en-US" sz="2800" b="0" i="1" dirty="0">
                <a:solidFill>
                  <a:srgbClr val="202122"/>
                </a:solidFill>
                <a:effectLst/>
                <a:latin typeface="Arial" panose="020B0604020202020204" pitchFamily="34" charset="0"/>
              </a:rPr>
              <a:t>Main article: </a:t>
            </a:r>
            <a:r>
              <a:rPr lang="en-US" sz="2800" b="0" i="1" u="none" strike="noStrike" dirty="0">
                <a:solidFill>
                  <a:srgbClr val="0645AD"/>
                </a:solidFill>
                <a:effectLst/>
                <a:latin typeface="Arial" panose="020B0604020202020204" pitchFamily="34" charset="0"/>
                <a:hlinkClick r:id="rId2" tooltip="Windows NT"/>
              </a:rPr>
              <a:t>Windows NT</a:t>
            </a:r>
            <a:endParaRPr lang="en-US" sz="2800" b="0" i="1" dirty="0">
              <a:solidFill>
                <a:srgbClr val="202122"/>
              </a:solidFill>
              <a:effectLst/>
              <a:latin typeface="Arial" panose="020B0604020202020204" pitchFamily="34" charset="0"/>
            </a:endParaRPr>
          </a:p>
          <a:p>
            <a:pPr marL="0" indent="0" algn="l">
              <a:buNone/>
            </a:pPr>
            <a:r>
              <a:rPr lang="en-US" sz="2800" b="1" i="0" dirty="0">
                <a:solidFill>
                  <a:srgbClr val="000000"/>
                </a:solidFill>
                <a:effectLst/>
                <a:latin typeface="Arial" panose="020B0604020202020204" pitchFamily="34" charset="0"/>
              </a:rPr>
              <a:t>Version history</a:t>
            </a:r>
          </a:p>
          <a:p>
            <a:pPr marL="0" indent="0" algn="l">
              <a:buNone/>
            </a:pPr>
            <a:r>
              <a:rPr lang="en-US" sz="2800" b="1" i="0" dirty="0">
                <a:solidFill>
                  <a:srgbClr val="000000"/>
                </a:solidFill>
                <a:effectLst/>
                <a:latin typeface="Arial" panose="020B0604020202020204" pitchFamily="34" charset="0"/>
              </a:rPr>
              <a:t>Early versions (Windows NT 3.1/3.5/3.51/4.0/2000)</a:t>
            </a:r>
          </a:p>
          <a:p>
            <a:pPr marL="0" indent="0">
              <a:buNone/>
            </a:pPr>
            <a:endParaRPr lang="en-US" dirty="0">
              <a:solidFill>
                <a:srgbClr val="202122"/>
              </a:solidFill>
              <a:latin typeface="Arial" panose="020B0604020202020204" pitchFamily="34" charset="0"/>
            </a:endParaRPr>
          </a:p>
          <a:p>
            <a:r>
              <a:rPr lang="en-US" sz="2400" b="0" i="0" dirty="0">
                <a:solidFill>
                  <a:srgbClr val="202122"/>
                </a:solidFill>
                <a:effectLst/>
                <a:latin typeface="Arial" panose="020B0604020202020204" pitchFamily="34" charset="0"/>
              </a:rPr>
              <a:t>In November 1988, a new development team within Microsoft (which included former </a:t>
            </a:r>
            <a:r>
              <a:rPr lang="en-US" sz="2400" b="0" i="0" u="none" strike="noStrike" dirty="0">
                <a:solidFill>
                  <a:srgbClr val="0645AD"/>
                </a:solidFill>
                <a:effectLst/>
                <a:latin typeface="Arial" panose="020B0604020202020204" pitchFamily="34" charset="0"/>
                <a:hlinkClick r:id="rId3" tooltip="Digital Equipment Corporation"/>
              </a:rPr>
              <a:t>Digital Equipment Corporation</a:t>
            </a:r>
            <a:r>
              <a:rPr lang="en-US" sz="2400" b="0" i="0" dirty="0">
                <a:solidFill>
                  <a:srgbClr val="202122"/>
                </a:solidFill>
                <a:effectLst/>
                <a:latin typeface="Arial" panose="020B0604020202020204" pitchFamily="34" charset="0"/>
              </a:rPr>
              <a:t> developers </a:t>
            </a:r>
            <a:r>
              <a:rPr lang="en-US" sz="2400" b="0" i="0" u="none" strike="noStrike" dirty="0">
                <a:solidFill>
                  <a:srgbClr val="0645AD"/>
                </a:solidFill>
                <a:effectLst/>
                <a:latin typeface="Arial" panose="020B0604020202020204" pitchFamily="34" charset="0"/>
                <a:hlinkClick r:id="rId4" tooltip="Dave Cutler"/>
              </a:rPr>
              <a:t>Dave Cutler</a:t>
            </a:r>
            <a:r>
              <a:rPr lang="en-US" sz="2400" b="0" i="0" dirty="0">
                <a:solidFill>
                  <a:srgbClr val="202122"/>
                </a:solidFill>
                <a:effectLst/>
                <a:latin typeface="Arial" panose="020B0604020202020204" pitchFamily="34" charset="0"/>
              </a:rPr>
              <a:t> and </a:t>
            </a:r>
            <a:r>
              <a:rPr lang="en-US" sz="2400" b="0" i="0" u="none" strike="noStrike" dirty="0">
                <a:solidFill>
                  <a:srgbClr val="0645AD"/>
                </a:solidFill>
                <a:effectLst/>
                <a:latin typeface="Arial" panose="020B0604020202020204" pitchFamily="34" charset="0"/>
                <a:hlinkClick r:id="rId5" tooltip="Mark Lucovsky"/>
              </a:rPr>
              <a:t>Mark </a:t>
            </a:r>
            <a:r>
              <a:rPr lang="en-US" sz="2400" b="0" i="0" u="none" strike="noStrike" dirty="0" err="1">
                <a:solidFill>
                  <a:srgbClr val="0645AD"/>
                </a:solidFill>
                <a:effectLst/>
                <a:latin typeface="Arial" panose="020B0604020202020204" pitchFamily="34" charset="0"/>
                <a:hlinkClick r:id="rId5" tooltip="Mark Lucovsky"/>
              </a:rPr>
              <a:t>Lucovsky</a:t>
            </a:r>
            <a:r>
              <a:rPr lang="en-US" sz="2400" b="0" i="0" dirty="0">
                <a:solidFill>
                  <a:srgbClr val="202122"/>
                </a:solidFill>
                <a:effectLst/>
                <a:latin typeface="Arial" panose="020B0604020202020204" pitchFamily="34" charset="0"/>
              </a:rPr>
              <a:t>) began work on a revamped version of </a:t>
            </a:r>
            <a:r>
              <a:rPr lang="en-US" sz="2400" b="0" i="0" u="none" strike="noStrike" dirty="0">
                <a:solidFill>
                  <a:srgbClr val="0645AD"/>
                </a:solidFill>
                <a:effectLst/>
                <a:latin typeface="Arial" panose="020B0604020202020204" pitchFamily="34" charset="0"/>
                <a:hlinkClick r:id="rId6" tooltip="IBM"/>
              </a:rPr>
              <a:t>IBM</a:t>
            </a:r>
            <a:r>
              <a:rPr lang="en-US" sz="2400" b="0" i="0" dirty="0">
                <a:solidFill>
                  <a:srgbClr val="202122"/>
                </a:solidFill>
                <a:effectLst/>
                <a:latin typeface="Arial" panose="020B0604020202020204" pitchFamily="34" charset="0"/>
              </a:rPr>
              <a:t> and Microsoft's </a:t>
            </a:r>
            <a:r>
              <a:rPr lang="en-US" sz="2400" b="0" i="0" u="none" strike="noStrike" dirty="0">
                <a:solidFill>
                  <a:srgbClr val="0645AD"/>
                </a:solidFill>
                <a:effectLst/>
                <a:latin typeface="Arial" panose="020B0604020202020204" pitchFamily="34" charset="0"/>
                <a:hlinkClick r:id="rId7" tooltip="OS/2"/>
              </a:rPr>
              <a:t>OS/2</a:t>
            </a:r>
            <a:r>
              <a:rPr lang="en-US" sz="2400" b="0" i="0" dirty="0">
                <a:solidFill>
                  <a:srgbClr val="202122"/>
                </a:solidFill>
                <a:effectLst/>
                <a:latin typeface="Arial" panose="020B0604020202020204" pitchFamily="34" charset="0"/>
              </a:rPr>
              <a:t> operating system known as "NT OS/2". NT OS/2 was intended to be a secure, </a:t>
            </a:r>
            <a:r>
              <a:rPr lang="en-US" sz="2400" b="0" i="0" u="none" strike="noStrike" dirty="0">
                <a:solidFill>
                  <a:srgbClr val="0645AD"/>
                </a:solidFill>
                <a:effectLst/>
                <a:latin typeface="Arial" panose="020B0604020202020204" pitchFamily="34" charset="0"/>
                <a:hlinkClick r:id="rId8" tooltip="Multi-user"/>
              </a:rPr>
              <a:t>multi-user</a:t>
            </a:r>
            <a:r>
              <a:rPr lang="en-US" sz="2400" b="0" i="0" dirty="0">
                <a:solidFill>
                  <a:srgbClr val="202122"/>
                </a:solidFill>
                <a:effectLst/>
                <a:latin typeface="Arial" panose="020B0604020202020204" pitchFamily="34" charset="0"/>
              </a:rPr>
              <a:t> operating system with </a:t>
            </a:r>
            <a:r>
              <a:rPr lang="en-US" sz="2400" b="0" i="0" u="none" strike="noStrike" dirty="0">
                <a:solidFill>
                  <a:srgbClr val="0645AD"/>
                </a:solidFill>
                <a:effectLst/>
                <a:latin typeface="Arial" panose="020B0604020202020204" pitchFamily="34" charset="0"/>
                <a:hlinkClick r:id="rId9" tooltip="POSIX"/>
              </a:rPr>
              <a:t>POSIX</a:t>
            </a:r>
            <a:r>
              <a:rPr lang="en-US" sz="2400" b="0" i="0" dirty="0">
                <a:solidFill>
                  <a:srgbClr val="202122"/>
                </a:solidFill>
                <a:effectLst/>
                <a:latin typeface="Arial" panose="020B0604020202020204" pitchFamily="34" charset="0"/>
              </a:rPr>
              <a:t> compatibility and a modular, </a:t>
            </a:r>
            <a:r>
              <a:rPr lang="en-US" sz="2400" b="0" i="0" u="none" strike="noStrike" dirty="0">
                <a:solidFill>
                  <a:srgbClr val="0645AD"/>
                </a:solidFill>
                <a:effectLst/>
                <a:latin typeface="Arial" panose="020B0604020202020204" pitchFamily="34" charset="0"/>
                <a:hlinkClick r:id="rId10" tooltip="Software portability"/>
              </a:rPr>
              <a:t>portable</a:t>
            </a:r>
            <a:r>
              <a:rPr lang="en-US" sz="2400" b="0" i="0" dirty="0">
                <a:solidFill>
                  <a:srgbClr val="202122"/>
                </a:solidFill>
                <a:effectLst/>
                <a:latin typeface="Arial" panose="020B0604020202020204" pitchFamily="34" charset="0"/>
              </a:rPr>
              <a:t> </a:t>
            </a:r>
            <a:r>
              <a:rPr lang="en-US" sz="2400" b="0" i="0" u="none" strike="noStrike" dirty="0">
                <a:solidFill>
                  <a:srgbClr val="0645AD"/>
                </a:solidFill>
                <a:effectLst/>
                <a:latin typeface="Arial" panose="020B0604020202020204" pitchFamily="34" charset="0"/>
                <a:hlinkClick r:id="rId11" tooltip="Kernel (operating system)"/>
              </a:rPr>
              <a:t>kernel</a:t>
            </a:r>
            <a:r>
              <a:rPr lang="en-US" sz="2400" b="0" i="0" dirty="0">
                <a:solidFill>
                  <a:srgbClr val="202122"/>
                </a:solidFill>
                <a:effectLst/>
                <a:latin typeface="Arial" panose="020B0604020202020204" pitchFamily="34" charset="0"/>
              </a:rPr>
              <a:t> with </a:t>
            </a:r>
            <a:r>
              <a:rPr lang="en-US" sz="2400" b="0" i="0" u="none" strike="noStrike" dirty="0">
                <a:solidFill>
                  <a:srgbClr val="0645AD"/>
                </a:solidFill>
                <a:effectLst/>
                <a:latin typeface="Arial" panose="020B0604020202020204" pitchFamily="34" charset="0"/>
                <a:hlinkClick r:id="rId12" tooltip="Preemptive multitasking"/>
              </a:rPr>
              <a:t>preemptive multitasking</a:t>
            </a:r>
            <a:r>
              <a:rPr lang="en-US" sz="2400" b="0" i="0" dirty="0">
                <a:solidFill>
                  <a:srgbClr val="202122"/>
                </a:solidFill>
                <a:effectLst/>
                <a:latin typeface="Arial" panose="020B0604020202020204" pitchFamily="34" charset="0"/>
              </a:rPr>
              <a:t> and support for multiple processor architectures.</a:t>
            </a:r>
            <a:endParaRPr lang="en-PH" sz="2400" dirty="0"/>
          </a:p>
        </p:txBody>
      </p:sp>
    </p:spTree>
    <p:extLst>
      <p:ext uri="{BB962C8B-B14F-4D97-AF65-F5344CB8AC3E}">
        <p14:creationId xmlns:p14="http://schemas.microsoft.com/office/powerpoint/2010/main" val="699252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C05414-4931-BAE7-702A-43DAD438B85E}"/>
              </a:ext>
            </a:extLst>
          </p:cNvPr>
          <p:cNvSpPr>
            <a:spLocks noGrp="1"/>
          </p:cNvSpPr>
          <p:nvPr>
            <p:ph idx="1"/>
          </p:nvPr>
        </p:nvSpPr>
        <p:spPr>
          <a:xfrm>
            <a:off x="1424672" y="160638"/>
            <a:ext cx="10178322" cy="6536724"/>
          </a:xfrm>
        </p:spPr>
        <p:txBody>
          <a:bodyPr/>
          <a:lstStyle/>
          <a:p>
            <a:pPr marL="0" indent="0" algn="l">
              <a:buNone/>
            </a:pPr>
            <a:r>
              <a:rPr lang="en-US" sz="2800" b="1" i="0" dirty="0">
                <a:solidFill>
                  <a:srgbClr val="000000"/>
                </a:solidFill>
                <a:effectLst/>
                <a:latin typeface="Arial" panose="020B0604020202020204" pitchFamily="34" charset="0"/>
              </a:rPr>
              <a:t>Windows XP</a:t>
            </a:r>
          </a:p>
          <a:p>
            <a:pPr marL="0" indent="0" algn="l">
              <a:buNone/>
            </a:pPr>
            <a:r>
              <a:rPr lang="en-US" sz="2800" b="0" i="1" dirty="0">
                <a:solidFill>
                  <a:srgbClr val="202122"/>
                </a:solidFill>
                <a:effectLst/>
                <a:latin typeface="Arial" panose="020B0604020202020204" pitchFamily="34" charset="0"/>
              </a:rPr>
              <a:t>Main article: </a:t>
            </a:r>
            <a:r>
              <a:rPr lang="en-US" sz="2800" b="0" i="1" u="none" strike="noStrike" dirty="0">
                <a:solidFill>
                  <a:srgbClr val="0645AD"/>
                </a:solidFill>
                <a:effectLst/>
                <a:latin typeface="Arial" panose="020B0604020202020204" pitchFamily="34" charset="0"/>
                <a:hlinkClick r:id="rId2" tooltip="Windows XP"/>
              </a:rPr>
              <a:t>Windows XP</a:t>
            </a:r>
            <a:endParaRPr lang="en-US" sz="2800" b="0" i="1" u="none" strike="noStrike" dirty="0">
              <a:solidFill>
                <a:srgbClr val="0645AD"/>
              </a:solidFill>
              <a:effectLst/>
              <a:latin typeface="Arial" panose="020B0604020202020204" pitchFamily="34" charset="0"/>
            </a:endParaRPr>
          </a:p>
          <a:p>
            <a:pPr marL="0" indent="0" algn="l">
              <a:buNone/>
            </a:pPr>
            <a:endParaRPr lang="en-US" b="0" i="1" dirty="0">
              <a:solidFill>
                <a:srgbClr val="202122"/>
              </a:solidFill>
              <a:effectLst/>
              <a:latin typeface="Arial" panose="020B0604020202020204" pitchFamily="34" charset="0"/>
            </a:endParaRPr>
          </a:p>
          <a:p>
            <a:pPr algn="l"/>
            <a:r>
              <a:rPr lang="en-US" sz="2400" b="0" i="0" dirty="0">
                <a:solidFill>
                  <a:srgbClr val="202122"/>
                </a:solidFill>
                <a:effectLst/>
                <a:latin typeface="Arial" panose="020B0604020202020204" pitchFamily="34" charset="0"/>
              </a:rPr>
              <a:t>The next major version of Windows NT, </a:t>
            </a:r>
            <a:r>
              <a:rPr lang="en-US" sz="2400" b="0" i="0" u="none" strike="noStrike" dirty="0">
                <a:solidFill>
                  <a:srgbClr val="0645AD"/>
                </a:solidFill>
                <a:effectLst/>
                <a:latin typeface="Arial" panose="020B0604020202020204" pitchFamily="34" charset="0"/>
                <a:hlinkClick r:id="rId2" tooltip="Windows XP"/>
              </a:rPr>
              <a:t>Windows XP</a:t>
            </a:r>
            <a:r>
              <a:rPr lang="en-US" sz="2400" b="0" i="0" dirty="0">
                <a:solidFill>
                  <a:srgbClr val="202122"/>
                </a:solidFill>
                <a:effectLst/>
                <a:latin typeface="Arial" panose="020B0604020202020204" pitchFamily="34" charset="0"/>
              </a:rPr>
              <a:t>, was released on October 25, 2001. The introduction of Windows XP aimed to unify the consumer-oriented </a:t>
            </a:r>
            <a:r>
              <a:rPr lang="en-US" sz="2400" b="0" i="0" u="none" strike="noStrike" dirty="0">
                <a:solidFill>
                  <a:srgbClr val="0645AD"/>
                </a:solidFill>
                <a:effectLst/>
                <a:latin typeface="Arial" panose="020B0604020202020204" pitchFamily="34" charset="0"/>
                <a:hlinkClick r:id="rId3" tooltip="Windows 9x"/>
              </a:rPr>
              <a:t>Windows 9x</a:t>
            </a:r>
            <a:r>
              <a:rPr lang="en-US" sz="2400" b="0" i="0" dirty="0">
                <a:solidFill>
                  <a:srgbClr val="202122"/>
                </a:solidFill>
                <a:effectLst/>
                <a:latin typeface="Arial" panose="020B0604020202020204" pitchFamily="34" charset="0"/>
              </a:rPr>
              <a:t> series with the architecture introduced by Windows NT, a change which Microsoft promised would provide better performance over its DOS-based predecessors. Windows XP would also introduce a redesigned user interface (including an updated Start menu and a "task-oriented" </a:t>
            </a:r>
            <a:r>
              <a:rPr lang="en-US" sz="2400" b="0" i="0" u="none" strike="noStrike" dirty="0">
                <a:solidFill>
                  <a:srgbClr val="0645AD"/>
                </a:solidFill>
                <a:effectLst/>
                <a:latin typeface="Arial" panose="020B0604020202020204" pitchFamily="34" charset="0"/>
                <a:hlinkClick r:id="rId4" tooltip="File Explorer"/>
              </a:rPr>
              <a:t>Windows Explorer</a:t>
            </a:r>
            <a:r>
              <a:rPr lang="en-US" sz="2400" b="0" i="0" dirty="0">
                <a:solidFill>
                  <a:srgbClr val="202122"/>
                </a:solidFill>
                <a:effectLst/>
                <a:latin typeface="Arial" panose="020B0604020202020204" pitchFamily="34" charset="0"/>
              </a:rPr>
              <a:t>), streamlined multimedia and networking features, </a:t>
            </a:r>
            <a:r>
              <a:rPr lang="en-US" sz="2400" b="0" i="0" u="none" strike="noStrike" dirty="0">
                <a:solidFill>
                  <a:srgbClr val="0645AD"/>
                </a:solidFill>
                <a:effectLst/>
                <a:latin typeface="Arial" panose="020B0604020202020204" pitchFamily="34" charset="0"/>
                <a:hlinkClick r:id="rId5" tooltip="Internet Explorer 6"/>
              </a:rPr>
              <a:t>Internet Explorer 6</a:t>
            </a:r>
            <a:r>
              <a:rPr lang="en-US" sz="2400" b="0" i="0" dirty="0">
                <a:solidFill>
                  <a:srgbClr val="202122"/>
                </a:solidFill>
                <a:effectLst/>
                <a:latin typeface="Arial" panose="020B0604020202020204" pitchFamily="34" charset="0"/>
              </a:rPr>
              <a:t>, integration with Microsoft's </a:t>
            </a:r>
            <a:r>
              <a:rPr lang="en-US" sz="2400" b="0" i="0" u="none" strike="noStrike" dirty="0">
                <a:solidFill>
                  <a:srgbClr val="0645AD"/>
                </a:solidFill>
                <a:effectLst/>
                <a:latin typeface="Arial" panose="020B0604020202020204" pitchFamily="34" charset="0"/>
                <a:hlinkClick r:id="rId6" tooltip="Microsoft account"/>
              </a:rPr>
              <a:t>.NET Passport</a:t>
            </a:r>
            <a:r>
              <a:rPr lang="en-US" sz="2400" b="0" i="0" dirty="0">
                <a:solidFill>
                  <a:srgbClr val="202122"/>
                </a:solidFill>
                <a:effectLst/>
                <a:latin typeface="Arial" panose="020B0604020202020204" pitchFamily="34" charset="0"/>
              </a:rPr>
              <a:t> services, a "</a:t>
            </a:r>
            <a:r>
              <a:rPr lang="en-US" sz="2400" b="0" i="0" u="none" strike="noStrike" dirty="0">
                <a:solidFill>
                  <a:srgbClr val="0645AD"/>
                </a:solidFill>
                <a:effectLst/>
                <a:latin typeface="Arial" panose="020B0604020202020204" pitchFamily="34" charset="0"/>
                <a:hlinkClick r:id="rId7" tooltip="Windows XP"/>
              </a:rPr>
              <a:t>compatibility mode</a:t>
            </a:r>
            <a:r>
              <a:rPr lang="en-US" sz="2400" b="0" i="0" dirty="0">
                <a:solidFill>
                  <a:srgbClr val="202122"/>
                </a:solidFill>
                <a:effectLst/>
                <a:latin typeface="Arial" panose="020B0604020202020204" pitchFamily="34" charset="0"/>
              </a:rPr>
              <a:t>" to help provide </a:t>
            </a:r>
            <a:r>
              <a:rPr lang="en-US" sz="2400" b="0" i="0" u="none" strike="noStrike" dirty="0">
                <a:solidFill>
                  <a:srgbClr val="0645AD"/>
                </a:solidFill>
                <a:effectLst/>
                <a:latin typeface="Arial" panose="020B0604020202020204" pitchFamily="34" charset="0"/>
                <a:hlinkClick r:id="rId8" tooltip="Backwards compatibility"/>
              </a:rPr>
              <a:t>backwards compatibility</a:t>
            </a:r>
            <a:r>
              <a:rPr lang="en-US" sz="2400" b="0" i="0" dirty="0">
                <a:solidFill>
                  <a:srgbClr val="202122"/>
                </a:solidFill>
                <a:effectLst/>
                <a:latin typeface="Arial" panose="020B0604020202020204" pitchFamily="34" charset="0"/>
              </a:rPr>
              <a:t> with software designed for previous versions of Windows, and </a:t>
            </a:r>
            <a:r>
              <a:rPr lang="en-US" sz="2400" b="0" i="0" u="none" strike="noStrike" dirty="0">
                <a:solidFill>
                  <a:srgbClr val="0645AD"/>
                </a:solidFill>
                <a:effectLst/>
                <a:latin typeface="Arial" panose="020B0604020202020204" pitchFamily="34" charset="0"/>
                <a:hlinkClick r:id="rId9" tooltip="Windows Remote Assistance"/>
              </a:rPr>
              <a:t>Remote Assistance</a:t>
            </a:r>
            <a:r>
              <a:rPr lang="en-US" sz="2400" b="0" i="0" dirty="0">
                <a:solidFill>
                  <a:srgbClr val="202122"/>
                </a:solidFill>
                <a:effectLst/>
                <a:latin typeface="Arial" panose="020B0604020202020204" pitchFamily="34" charset="0"/>
              </a:rPr>
              <a:t> functionality.</a:t>
            </a:r>
            <a:r>
              <a:rPr lang="en-US" sz="2400" u="sng" baseline="30000" dirty="0">
                <a:solidFill>
                  <a:srgbClr val="0645AD"/>
                </a:solidFill>
                <a:latin typeface="Arial" panose="020B0604020202020204" pitchFamily="34" charset="0"/>
              </a:rPr>
              <a:t>[</a:t>
            </a:r>
            <a:endParaRPr lang="en-US" sz="2400" b="0" i="0" dirty="0">
              <a:solidFill>
                <a:srgbClr val="202122"/>
              </a:solidFill>
              <a:effectLst/>
              <a:latin typeface="Arial" panose="020B0604020202020204" pitchFamily="34" charset="0"/>
            </a:endParaRPr>
          </a:p>
          <a:p>
            <a:pPr marL="0" indent="0">
              <a:buNone/>
            </a:pPr>
            <a:endParaRPr lang="en-PH" dirty="0"/>
          </a:p>
        </p:txBody>
      </p:sp>
    </p:spTree>
    <p:extLst>
      <p:ext uri="{BB962C8B-B14F-4D97-AF65-F5344CB8AC3E}">
        <p14:creationId xmlns:p14="http://schemas.microsoft.com/office/powerpoint/2010/main" val="306504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45FAE-265E-1718-4FE8-D82F94A54144}"/>
              </a:ext>
            </a:extLst>
          </p:cNvPr>
          <p:cNvSpPr>
            <a:spLocks noGrp="1"/>
          </p:cNvSpPr>
          <p:nvPr>
            <p:ph idx="1"/>
          </p:nvPr>
        </p:nvSpPr>
        <p:spPr>
          <a:xfrm>
            <a:off x="1251678" y="247135"/>
            <a:ext cx="10178322" cy="5632457"/>
          </a:xfrm>
        </p:spPr>
        <p:txBody>
          <a:bodyPr>
            <a:normAutofit/>
          </a:bodyPr>
          <a:lstStyle/>
          <a:p>
            <a:pPr marL="0" indent="0" algn="l">
              <a:buNone/>
            </a:pPr>
            <a:r>
              <a:rPr lang="en-US" sz="3200" b="1" i="0" dirty="0">
                <a:solidFill>
                  <a:srgbClr val="000000"/>
                </a:solidFill>
                <a:effectLst/>
                <a:latin typeface="Arial" panose="020B0604020202020204" pitchFamily="34" charset="0"/>
              </a:rPr>
              <a:t>Windows Vista</a:t>
            </a:r>
          </a:p>
          <a:p>
            <a:pPr marL="0" indent="0" algn="l">
              <a:buNone/>
            </a:pPr>
            <a:r>
              <a:rPr lang="en-US" b="0" i="1" dirty="0">
                <a:solidFill>
                  <a:srgbClr val="202122"/>
                </a:solidFill>
                <a:effectLst/>
                <a:latin typeface="Arial" panose="020B0604020202020204" pitchFamily="34" charset="0"/>
              </a:rPr>
              <a:t>Main article: </a:t>
            </a:r>
            <a:r>
              <a:rPr lang="en-US" b="0" i="1" u="none" strike="noStrike" dirty="0">
                <a:solidFill>
                  <a:srgbClr val="0645AD"/>
                </a:solidFill>
                <a:effectLst/>
                <a:latin typeface="Arial" panose="020B0604020202020204" pitchFamily="34" charset="0"/>
                <a:hlinkClick r:id="rId2" tooltip="Windows Vista"/>
              </a:rPr>
              <a:t>Windows Vista</a:t>
            </a:r>
            <a:endParaRPr lang="en-US" b="0" i="1" u="none" strike="noStrike" dirty="0">
              <a:solidFill>
                <a:srgbClr val="0645AD"/>
              </a:solidFill>
              <a:effectLst/>
              <a:latin typeface="Arial" panose="020B0604020202020204" pitchFamily="34" charset="0"/>
            </a:endParaRPr>
          </a:p>
          <a:p>
            <a:pPr algn="l"/>
            <a:endParaRPr lang="en-US" b="0" i="1" dirty="0">
              <a:solidFill>
                <a:srgbClr val="202122"/>
              </a:solidFill>
              <a:effectLst/>
              <a:latin typeface="Arial" panose="020B0604020202020204" pitchFamily="34" charset="0"/>
            </a:endParaRPr>
          </a:p>
          <a:p>
            <a:pPr algn="l"/>
            <a:r>
              <a:rPr lang="en-US" sz="2400" b="0" i="0" dirty="0">
                <a:solidFill>
                  <a:srgbClr val="202122"/>
                </a:solidFill>
                <a:effectLst/>
                <a:latin typeface="Arial" panose="020B0604020202020204" pitchFamily="34" charset="0"/>
              </a:rPr>
              <a:t>After a lengthy </a:t>
            </a:r>
            <a:r>
              <a:rPr lang="en-US" sz="2400" b="0" i="0" u="none" strike="noStrike" dirty="0">
                <a:solidFill>
                  <a:srgbClr val="0645AD"/>
                </a:solidFill>
                <a:effectLst/>
                <a:latin typeface="Arial" panose="020B0604020202020204" pitchFamily="34" charset="0"/>
                <a:hlinkClick r:id="rId3" tooltip="Development of Windows Vista"/>
              </a:rPr>
              <a:t>development process</a:t>
            </a:r>
            <a:r>
              <a:rPr lang="en-US" sz="2400" b="0" i="0" dirty="0">
                <a:solidFill>
                  <a:srgbClr val="202122"/>
                </a:solidFill>
                <a:effectLst/>
                <a:latin typeface="Arial" panose="020B0604020202020204" pitchFamily="34" charset="0"/>
              </a:rPr>
              <a:t>, </a:t>
            </a:r>
            <a:r>
              <a:rPr lang="en-US" sz="2400" b="0" i="0" u="none" strike="noStrike" dirty="0">
                <a:solidFill>
                  <a:srgbClr val="0645AD"/>
                </a:solidFill>
                <a:effectLst/>
                <a:latin typeface="Arial" panose="020B0604020202020204" pitchFamily="34" charset="0"/>
                <a:hlinkClick r:id="rId2" tooltip="Windows Vista"/>
              </a:rPr>
              <a:t>Windows Vista</a:t>
            </a:r>
            <a:r>
              <a:rPr lang="en-US" sz="2400" b="0" i="0" dirty="0">
                <a:solidFill>
                  <a:srgbClr val="202122"/>
                </a:solidFill>
                <a:effectLst/>
                <a:latin typeface="Arial" panose="020B0604020202020204" pitchFamily="34" charset="0"/>
              </a:rPr>
              <a:t> was released on November 30, 2006, for volume licensing and January 30, 2007, for consumers. It contained a number of </a:t>
            </a:r>
            <a:r>
              <a:rPr lang="en-US" sz="2400" b="0" i="0" u="none" strike="noStrike" dirty="0">
                <a:solidFill>
                  <a:srgbClr val="0645AD"/>
                </a:solidFill>
                <a:effectLst/>
                <a:latin typeface="Arial" panose="020B0604020202020204" pitchFamily="34" charset="0"/>
                <a:hlinkClick r:id="rId4" tooltip="Features new to Windows Vista"/>
              </a:rPr>
              <a:t>new features</a:t>
            </a:r>
            <a:r>
              <a:rPr lang="en-US" sz="2400" b="0" i="0" dirty="0">
                <a:solidFill>
                  <a:srgbClr val="202122"/>
                </a:solidFill>
                <a:effectLst/>
                <a:latin typeface="Arial" panose="020B0604020202020204" pitchFamily="34" charset="0"/>
              </a:rPr>
              <a:t>, from a redesigned shell and user interface to significant </a:t>
            </a:r>
            <a:r>
              <a:rPr lang="en-US" sz="2400" b="0" i="0" u="none" strike="noStrike" dirty="0">
                <a:solidFill>
                  <a:srgbClr val="0645AD"/>
                </a:solidFill>
                <a:effectLst/>
                <a:latin typeface="Arial" panose="020B0604020202020204" pitchFamily="34" charset="0"/>
                <a:hlinkClick r:id="rId5" tooltip="Technical features new to Windows Vista"/>
              </a:rPr>
              <a:t>technical changes</a:t>
            </a:r>
            <a:r>
              <a:rPr lang="en-US" sz="2400" b="0" i="0" dirty="0">
                <a:solidFill>
                  <a:srgbClr val="202122"/>
                </a:solidFill>
                <a:effectLst/>
                <a:latin typeface="Arial" panose="020B0604020202020204" pitchFamily="34" charset="0"/>
              </a:rPr>
              <a:t>, with a particular focus on </a:t>
            </a:r>
            <a:r>
              <a:rPr lang="en-US" sz="2400" b="0" i="0" u="none" strike="noStrike" dirty="0">
                <a:solidFill>
                  <a:srgbClr val="0645AD"/>
                </a:solidFill>
                <a:effectLst/>
                <a:latin typeface="Arial" panose="020B0604020202020204" pitchFamily="34" charset="0"/>
                <a:hlinkClick r:id="rId6" tooltip="Security and safety features new to Windows Vista"/>
              </a:rPr>
              <a:t>security features</a:t>
            </a:r>
            <a:r>
              <a:rPr lang="en-US" sz="2400" b="0" i="0" dirty="0">
                <a:solidFill>
                  <a:srgbClr val="202122"/>
                </a:solidFill>
                <a:effectLst/>
                <a:latin typeface="Arial" panose="020B0604020202020204" pitchFamily="34" charset="0"/>
              </a:rPr>
              <a:t>. It was available in a number of </a:t>
            </a:r>
            <a:r>
              <a:rPr lang="en-US" sz="2400" b="0" i="0" u="none" strike="noStrike" dirty="0">
                <a:solidFill>
                  <a:srgbClr val="0645AD"/>
                </a:solidFill>
                <a:effectLst/>
                <a:latin typeface="Arial" panose="020B0604020202020204" pitchFamily="34" charset="0"/>
                <a:hlinkClick r:id="rId7" tooltip="Windows Vista editions and pricing"/>
              </a:rPr>
              <a:t>different editions</a:t>
            </a:r>
            <a:r>
              <a:rPr lang="en-US" sz="2400" b="0" i="0" dirty="0">
                <a:solidFill>
                  <a:srgbClr val="202122"/>
                </a:solidFill>
                <a:effectLst/>
                <a:latin typeface="Arial" panose="020B0604020202020204" pitchFamily="34" charset="0"/>
              </a:rPr>
              <a:t>, and has been subject to </a:t>
            </a:r>
            <a:r>
              <a:rPr lang="en-US" sz="2400" b="0" i="0" u="none" strike="noStrike" dirty="0">
                <a:solidFill>
                  <a:srgbClr val="0645AD"/>
                </a:solidFill>
                <a:effectLst/>
                <a:latin typeface="Arial" panose="020B0604020202020204" pitchFamily="34" charset="0"/>
                <a:hlinkClick r:id="rId8" tooltip="Criticism of Windows Vista"/>
              </a:rPr>
              <a:t>some criticism</a:t>
            </a:r>
            <a:r>
              <a:rPr lang="en-US" sz="2400" b="0" i="0" dirty="0">
                <a:solidFill>
                  <a:srgbClr val="202122"/>
                </a:solidFill>
                <a:effectLst/>
                <a:latin typeface="Arial" panose="020B0604020202020204" pitchFamily="34" charset="0"/>
              </a:rPr>
              <a:t>, such as drop of performance, longer boot time, criticism of new UAC, and stricter license agreement. Vista's server counterpart, </a:t>
            </a:r>
            <a:r>
              <a:rPr lang="en-US" sz="2400" b="0" i="0" u="none" strike="noStrike" dirty="0">
                <a:solidFill>
                  <a:srgbClr val="0645AD"/>
                </a:solidFill>
                <a:effectLst/>
                <a:latin typeface="Arial" panose="020B0604020202020204" pitchFamily="34" charset="0"/>
                <a:hlinkClick r:id="rId9" tooltip="Windows Server 2008"/>
              </a:rPr>
              <a:t>Windows Server 2008</a:t>
            </a:r>
            <a:r>
              <a:rPr lang="en-US" sz="2400" b="0" i="0" dirty="0">
                <a:solidFill>
                  <a:srgbClr val="202122"/>
                </a:solidFill>
                <a:effectLst/>
                <a:latin typeface="Arial" panose="020B0604020202020204" pitchFamily="34" charset="0"/>
              </a:rPr>
              <a:t> was released in early 2008.</a:t>
            </a:r>
          </a:p>
          <a:p>
            <a:endParaRPr lang="en-PH" dirty="0"/>
          </a:p>
        </p:txBody>
      </p:sp>
    </p:spTree>
    <p:extLst>
      <p:ext uri="{BB962C8B-B14F-4D97-AF65-F5344CB8AC3E}">
        <p14:creationId xmlns:p14="http://schemas.microsoft.com/office/powerpoint/2010/main" val="209038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1CBC91-42C8-8DE7-F0DC-BC97F880C117}"/>
              </a:ext>
            </a:extLst>
          </p:cNvPr>
          <p:cNvSpPr>
            <a:spLocks noGrp="1"/>
          </p:cNvSpPr>
          <p:nvPr>
            <p:ph idx="1"/>
          </p:nvPr>
        </p:nvSpPr>
        <p:spPr>
          <a:xfrm>
            <a:off x="1251678" y="358347"/>
            <a:ext cx="10178322" cy="5521246"/>
          </a:xfrm>
        </p:spPr>
        <p:txBody>
          <a:bodyPr>
            <a:normAutofit lnSpcReduction="10000"/>
          </a:bodyPr>
          <a:lstStyle/>
          <a:p>
            <a:pPr marL="0" indent="0" algn="l">
              <a:buNone/>
            </a:pPr>
            <a:r>
              <a:rPr lang="en-US" sz="3200" b="1" i="0" dirty="0">
                <a:solidFill>
                  <a:srgbClr val="000000"/>
                </a:solidFill>
                <a:effectLst/>
                <a:latin typeface="Arial" panose="020B0604020202020204" pitchFamily="34" charset="0"/>
              </a:rPr>
              <a:t>Windows 7</a:t>
            </a:r>
          </a:p>
          <a:p>
            <a:pPr marL="0" indent="0" algn="l">
              <a:buNone/>
            </a:pPr>
            <a:r>
              <a:rPr lang="en-US" b="0" i="1" dirty="0">
                <a:solidFill>
                  <a:srgbClr val="202122"/>
                </a:solidFill>
                <a:effectLst/>
                <a:latin typeface="Arial" panose="020B0604020202020204" pitchFamily="34" charset="0"/>
              </a:rPr>
              <a:t>Main article: </a:t>
            </a:r>
            <a:r>
              <a:rPr lang="en-US" b="0" i="1" u="none" strike="noStrike" dirty="0">
                <a:solidFill>
                  <a:srgbClr val="0645AD"/>
                </a:solidFill>
                <a:effectLst/>
                <a:latin typeface="Arial" panose="020B0604020202020204" pitchFamily="34" charset="0"/>
                <a:hlinkClick r:id="rId2" tooltip="Windows 7"/>
              </a:rPr>
              <a:t>Windows 7</a:t>
            </a:r>
            <a:endParaRPr lang="en-US" b="0" i="1" dirty="0">
              <a:solidFill>
                <a:srgbClr val="202122"/>
              </a:solidFill>
              <a:effectLst/>
              <a:latin typeface="Arial" panose="020B0604020202020204" pitchFamily="34" charset="0"/>
            </a:endParaRPr>
          </a:p>
          <a:p>
            <a:pPr algn="l"/>
            <a:r>
              <a:rPr lang="en-US" sz="2400" b="0" i="0" dirty="0">
                <a:solidFill>
                  <a:srgbClr val="202122"/>
                </a:solidFill>
                <a:effectLst/>
                <a:latin typeface="Arial" panose="020B0604020202020204" pitchFamily="34" charset="0"/>
              </a:rPr>
              <a:t>On July 22, 2009, </a:t>
            </a:r>
            <a:r>
              <a:rPr lang="en-US" sz="2400" b="0" i="0" u="none" strike="noStrike" dirty="0">
                <a:solidFill>
                  <a:srgbClr val="0645AD"/>
                </a:solidFill>
                <a:effectLst/>
                <a:latin typeface="Arial" panose="020B0604020202020204" pitchFamily="34" charset="0"/>
                <a:hlinkClick r:id="rId2" tooltip="Windows 7"/>
              </a:rPr>
              <a:t>Windows 7</a:t>
            </a:r>
            <a:r>
              <a:rPr lang="en-US" sz="2400" b="0" i="0" dirty="0">
                <a:solidFill>
                  <a:srgbClr val="202122"/>
                </a:solidFill>
                <a:effectLst/>
                <a:latin typeface="Arial" panose="020B0604020202020204" pitchFamily="34" charset="0"/>
              </a:rPr>
              <a:t> and </a:t>
            </a:r>
            <a:r>
              <a:rPr lang="en-US" sz="2400" b="0" i="0" u="none" strike="noStrike" dirty="0">
                <a:solidFill>
                  <a:srgbClr val="0645AD"/>
                </a:solidFill>
                <a:effectLst/>
                <a:latin typeface="Arial" panose="020B0604020202020204" pitchFamily="34" charset="0"/>
                <a:hlinkClick r:id="rId3" tooltip="Windows Server 2008 R2"/>
              </a:rPr>
              <a:t>Windows Server 2008 R2</a:t>
            </a:r>
            <a:r>
              <a:rPr lang="en-US" sz="2400" b="0" i="0" dirty="0">
                <a:solidFill>
                  <a:srgbClr val="202122"/>
                </a:solidFill>
                <a:effectLst/>
                <a:latin typeface="Arial" panose="020B0604020202020204" pitchFamily="34" charset="0"/>
              </a:rPr>
              <a:t> were released as RTM (release to manufacturing) while the former was released to the public 3 months later on October 22, 2009. Unlike its predecessor, Windows Vista, which introduced a large number of </a:t>
            </a:r>
            <a:r>
              <a:rPr lang="en-US" sz="2400" b="0" i="0" u="none" strike="noStrike" dirty="0">
                <a:solidFill>
                  <a:srgbClr val="0645AD"/>
                </a:solidFill>
                <a:effectLst/>
                <a:latin typeface="Arial" panose="020B0604020202020204" pitchFamily="34" charset="0"/>
                <a:hlinkClick r:id="rId4" tooltip="Features new to Windows Vista"/>
              </a:rPr>
              <a:t>new features</a:t>
            </a:r>
            <a:r>
              <a:rPr lang="en-US" sz="2400" b="0" i="0" dirty="0">
                <a:solidFill>
                  <a:srgbClr val="202122"/>
                </a:solidFill>
                <a:effectLst/>
                <a:latin typeface="Arial" panose="020B0604020202020204" pitchFamily="34" charset="0"/>
              </a:rPr>
              <a:t>, Windows 7 was intended to be a more focused, incremental upgrade to the Windows line, with the goal of being compatible with applications and hardware with which Windows Vista was already compatible. Windows 7 has </a:t>
            </a:r>
            <a:r>
              <a:rPr lang="en-US" sz="2400" b="0" i="0" u="none" strike="noStrike" dirty="0">
                <a:solidFill>
                  <a:srgbClr val="0645AD"/>
                </a:solidFill>
                <a:effectLst/>
                <a:latin typeface="Arial" panose="020B0604020202020204" pitchFamily="34" charset="0"/>
                <a:hlinkClick r:id="rId5" tooltip="Multi-touch"/>
              </a:rPr>
              <a:t>multi-touch</a:t>
            </a:r>
            <a:r>
              <a:rPr lang="en-US" sz="2400" b="0" i="0" dirty="0">
                <a:solidFill>
                  <a:srgbClr val="202122"/>
                </a:solidFill>
                <a:effectLst/>
                <a:latin typeface="Arial" panose="020B0604020202020204" pitchFamily="34" charset="0"/>
              </a:rPr>
              <a:t> support, a redesigned </a:t>
            </a:r>
            <a:r>
              <a:rPr lang="en-US" sz="2400" b="0" i="0" u="none" strike="noStrike" dirty="0">
                <a:solidFill>
                  <a:srgbClr val="0645AD"/>
                </a:solidFill>
                <a:effectLst/>
                <a:latin typeface="Arial" panose="020B0604020202020204" pitchFamily="34" charset="0"/>
                <a:hlinkClick r:id="rId6" tooltip="Windows shell"/>
              </a:rPr>
              <a:t>Windows shell</a:t>
            </a:r>
            <a:r>
              <a:rPr lang="en-US" sz="2400" b="0" i="0" dirty="0">
                <a:solidFill>
                  <a:srgbClr val="202122"/>
                </a:solidFill>
                <a:effectLst/>
                <a:latin typeface="Arial" panose="020B0604020202020204" pitchFamily="34" charset="0"/>
              </a:rPr>
              <a:t> with an updated </a:t>
            </a:r>
            <a:r>
              <a:rPr lang="en-US" sz="2400" b="0" i="0" u="none" strike="noStrike" dirty="0">
                <a:solidFill>
                  <a:srgbClr val="0645AD"/>
                </a:solidFill>
                <a:effectLst/>
                <a:latin typeface="Arial" panose="020B0604020202020204" pitchFamily="34" charset="0"/>
                <a:hlinkClick r:id="rId7" tooltip="Taskbar"/>
              </a:rPr>
              <a:t>taskbar</a:t>
            </a:r>
            <a:r>
              <a:rPr lang="en-US" sz="2400" b="0" i="0" dirty="0">
                <a:solidFill>
                  <a:srgbClr val="202122"/>
                </a:solidFill>
                <a:effectLst/>
                <a:latin typeface="Arial" panose="020B0604020202020204" pitchFamily="34" charset="0"/>
              </a:rPr>
              <a:t> with revealable </a:t>
            </a:r>
            <a:r>
              <a:rPr lang="en-US" sz="2400" b="0" i="0" u="none" strike="noStrike" dirty="0">
                <a:solidFill>
                  <a:srgbClr val="0645AD"/>
                </a:solidFill>
                <a:effectLst/>
                <a:latin typeface="Arial" panose="020B0604020202020204" pitchFamily="34" charset="0"/>
                <a:hlinkClick r:id="rId8" tooltip="Features new to Windows 7"/>
              </a:rPr>
              <a:t>jump lists</a:t>
            </a:r>
            <a:r>
              <a:rPr lang="en-US" sz="2400" b="0" i="0" dirty="0">
                <a:solidFill>
                  <a:srgbClr val="202122"/>
                </a:solidFill>
                <a:effectLst/>
                <a:latin typeface="Arial" panose="020B0604020202020204" pitchFamily="34" charset="0"/>
              </a:rPr>
              <a:t> that contain shortcuts to files frequently used with specific applications and shortcuts to tasks within the </a:t>
            </a:r>
            <a:r>
              <a:rPr lang="en-US" sz="2400" b="0" i="0" dirty="0" err="1">
                <a:solidFill>
                  <a:srgbClr val="202122"/>
                </a:solidFill>
                <a:effectLst/>
                <a:latin typeface="Arial" panose="020B0604020202020204" pitchFamily="34" charset="0"/>
              </a:rPr>
              <a:t>applicationa</a:t>
            </a:r>
            <a:r>
              <a:rPr lang="en-US" sz="2400" b="0" i="0" dirty="0">
                <a:solidFill>
                  <a:srgbClr val="202122"/>
                </a:solidFill>
                <a:effectLst/>
                <a:latin typeface="Arial" panose="020B0604020202020204" pitchFamily="34" charset="0"/>
              </a:rPr>
              <a:t> home networking system called </a:t>
            </a:r>
            <a:r>
              <a:rPr lang="en-US" sz="2400" b="0" i="0" u="none" strike="noStrike" dirty="0" err="1">
                <a:solidFill>
                  <a:srgbClr val="0645AD"/>
                </a:solidFill>
                <a:effectLst/>
                <a:latin typeface="Arial" panose="020B0604020202020204" pitchFamily="34" charset="0"/>
                <a:hlinkClick r:id="rId9" tooltip="Features new to Windows 7"/>
              </a:rPr>
              <a:t>HomeGroup</a:t>
            </a:r>
            <a:r>
              <a:rPr lang="en-US" sz="2400" b="0" i="0" u="none" strike="noStrike" dirty="0" err="1">
                <a:solidFill>
                  <a:srgbClr val="0645AD"/>
                </a:solidFill>
                <a:effectLst/>
                <a:latin typeface="Arial" panose="020B0604020202020204" pitchFamily="34" charset="0"/>
              </a:rPr>
              <a:t>,</a:t>
            </a:r>
            <a:r>
              <a:rPr lang="en-US" sz="2400" b="0" i="0" dirty="0" err="1">
                <a:solidFill>
                  <a:srgbClr val="202122"/>
                </a:solidFill>
                <a:effectLst/>
                <a:latin typeface="Arial" panose="020B0604020202020204" pitchFamily="34" charset="0"/>
              </a:rPr>
              <a:t>and</a:t>
            </a:r>
            <a:r>
              <a:rPr lang="en-US" sz="2400" b="0" i="0" dirty="0">
                <a:solidFill>
                  <a:srgbClr val="202122"/>
                </a:solidFill>
                <a:effectLst/>
                <a:latin typeface="Arial" panose="020B0604020202020204" pitchFamily="34" charset="0"/>
              </a:rPr>
              <a:t> performance improvements.</a:t>
            </a:r>
          </a:p>
          <a:p>
            <a:pPr marL="0" indent="0">
              <a:buNone/>
            </a:pPr>
            <a:endParaRPr lang="en-PH" dirty="0"/>
          </a:p>
        </p:txBody>
      </p:sp>
    </p:spTree>
    <p:extLst>
      <p:ext uri="{BB962C8B-B14F-4D97-AF65-F5344CB8AC3E}">
        <p14:creationId xmlns:p14="http://schemas.microsoft.com/office/powerpoint/2010/main" val="2753710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6AF5F6-26EE-B77B-A88D-60050C3723C4}"/>
              </a:ext>
            </a:extLst>
          </p:cNvPr>
          <p:cNvSpPr>
            <a:spLocks noGrp="1"/>
          </p:cNvSpPr>
          <p:nvPr>
            <p:ph idx="1"/>
          </p:nvPr>
        </p:nvSpPr>
        <p:spPr>
          <a:xfrm>
            <a:off x="1251678" y="568411"/>
            <a:ext cx="10178322" cy="5311181"/>
          </a:xfrm>
        </p:spPr>
        <p:txBody>
          <a:bodyPr>
            <a:normAutofit fontScale="92500"/>
          </a:bodyPr>
          <a:lstStyle/>
          <a:p>
            <a:pPr marL="0" indent="0" algn="l">
              <a:buNone/>
            </a:pPr>
            <a:r>
              <a:rPr lang="en-US" sz="3500" b="1" i="0" dirty="0">
                <a:solidFill>
                  <a:srgbClr val="000000"/>
                </a:solidFill>
                <a:effectLst/>
                <a:latin typeface="Arial" panose="020B0604020202020204" pitchFamily="34" charset="0"/>
              </a:rPr>
              <a:t>Windows 8 and 8.1</a:t>
            </a:r>
          </a:p>
          <a:p>
            <a:pPr marL="0" indent="0" algn="l">
              <a:buNone/>
            </a:pPr>
            <a:r>
              <a:rPr lang="en-US" b="0" i="1" dirty="0">
                <a:solidFill>
                  <a:srgbClr val="202122"/>
                </a:solidFill>
                <a:effectLst/>
                <a:latin typeface="Arial" panose="020B0604020202020204" pitchFamily="34" charset="0"/>
              </a:rPr>
              <a:t>Main articles: </a:t>
            </a:r>
            <a:r>
              <a:rPr lang="en-US" b="0" i="1" u="none" strike="noStrike" dirty="0">
                <a:solidFill>
                  <a:srgbClr val="0645AD"/>
                </a:solidFill>
                <a:effectLst/>
                <a:latin typeface="Arial" panose="020B0604020202020204" pitchFamily="34" charset="0"/>
                <a:hlinkClick r:id="rId2" tooltip="Windows 8"/>
              </a:rPr>
              <a:t>Windows 8</a:t>
            </a:r>
            <a:r>
              <a:rPr lang="en-US" b="0" i="1" dirty="0">
                <a:solidFill>
                  <a:srgbClr val="202122"/>
                </a:solidFill>
                <a:effectLst/>
                <a:latin typeface="Arial" panose="020B0604020202020204" pitchFamily="34" charset="0"/>
              </a:rPr>
              <a:t> and </a:t>
            </a:r>
            <a:r>
              <a:rPr lang="en-US" b="0" i="1" u="none" strike="noStrike" dirty="0">
                <a:solidFill>
                  <a:srgbClr val="0645AD"/>
                </a:solidFill>
                <a:effectLst/>
                <a:latin typeface="Arial" panose="020B0604020202020204" pitchFamily="34" charset="0"/>
                <a:hlinkClick r:id="rId3" tooltip="Windows 8.1"/>
              </a:rPr>
              <a:t>Windows 8.1</a:t>
            </a:r>
            <a:endParaRPr lang="en-US" b="0" i="1" dirty="0">
              <a:solidFill>
                <a:srgbClr val="202122"/>
              </a:solidFill>
              <a:effectLst/>
              <a:latin typeface="Arial" panose="020B0604020202020204" pitchFamily="34" charset="0"/>
            </a:endParaRPr>
          </a:p>
          <a:p>
            <a:endParaRPr lang="en-US" b="0" i="0" u="none" strike="noStrike" dirty="0">
              <a:solidFill>
                <a:srgbClr val="0645AD"/>
              </a:solidFill>
              <a:effectLst/>
              <a:latin typeface="Arial" panose="020B0604020202020204" pitchFamily="34" charset="0"/>
              <a:hlinkClick r:id="rId2"/>
            </a:endParaRPr>
          </a:p>
          <a:p>
            <a:r>
              <a:rPr lang="en-US" sz="2400" b="0" i="0" u="none" strike="noStrike" dirty="0">
                <a:solidFill>
                  <a:srgbClr val="0645AD"/>
                </a:solidFill>
                <a:effectLst/>
                <a:latin typeface="Arial" panose="020B0604020202020204" pitchFamily="34" charset="0"/>
                <a:hlinkClick r:id="rId2"/>
              </a:rPr>
              <a:t>Windows 8</a:t>
            </a:r>
            <a:r>
              <a:rPr lang="en-US" sz="2400" b="0" i="0" dirty="0">
                <a:solidFill>
                  <a:srgbClr val="202122"/>
                </a:solidFill>
                <a:effectLst/>
                <a:latin typeface="Arial" panose="020B0604020202020204" pitchFamily="34" charset="0"/>
              </a:rPr>
              <a:t>, the successor to Windows 7, was released generally on October 26, 2012. A number of significant changes were made on Windows 8, including the introduction of a user interface based around Microsoft's </a:t>
            </a:r>
            <a:r>
              <a:rPr lang="en-US" sz="2400" b="0" i="0" u="none" strike="noStrike" dirty="0">
                <a:solidFill>
                  <a:srgbClr val="0645AD"/>
                </a:solidFill>
                <a:effectLst/>
                <a:latin typeface="Arial" panose="020B0604020202020204" pitchFamily="34" charset="0"/>
                <a:hlinkClick r:id="rId4" tooltip="Metro (design language)"/>
              </a:rPr>
              <a:t>Metro design language</a:t>
            </a:r>
            <a:r>
              <a:rPr lang="en-US" sz="2400" b="0" i="0" dirty="0">
                <a:solidFill>
                  <a:srgbClr val="202122"/>
                </a:solidFill>
                <a:effectLst/>
                <a:latin typeface="Arial" panose="020B0604020202020204" pitchFamily="34" charset="0"/>
              </a:rPr>
              <a:t> with optimizations for </a:t>
            </a:r>
            <a:r>
              <a:rPr lang="en-US" sz="2400" b="0" i="0" u="none" strike="noStrike" dirty="0">
                <a:solidFill>
                  <a:srgbClr val="0645AD"/>
                </a:solidFill>
                <a:effectLst/>
                <a:latin typeface="Arial" panose="020B0604020202020204" pitchFamily="34" charset="0"/>
                <a:hlinkClick r:id="rId5" tooltip="Multi-touch"/>
              </a:rPr>
              <a:t>touch-based</a:t>
            </a:r>
            <a:r>
              <a:rPr lang="en-US" sz="2400" b="0" i="0" dirty="0">
                <a:solidFill>
                  <a:srgbClr val="202122"/>
                </a:solidFill>
                <a:effectLst/>
                <a:latin typeface="Arial" panose="020B0604020202020204" pitchFamily="34" charset="0"/>
              </a:rPr>
              <a:t> devices such as </a:t>
            </a:r>
            <a:r>
              <a:rPr lang="en-US" sz="2400" b="0" i="0" u="none" strike="noStrike" dirty="0">
                <a:solidFill>
                  <a:srgbClr val="0645AD"/>
                </a:solidFill>
                <a:effectLst/>
                <a:latin typeface="Arial" panose="020B0604020202020204" pitchFamily="34" charset="0"/>
                <a:hlinkClick r:id="rId6" tooltip="Tablet computer"/>
              </a:rPr>
              <a:t>tablets</a:t>
            </a:r>
            <a:r>
              <a:rPr lang="en-US" sz="2400" b="0" i="0" dirty="0">
                <a:solidFill>
                  <a:srgbClr val="202122"/>
                </a:solidFill>
                <a:effectLst/>
                <a:latin typeface="Arial" panose="020B0604020202020204" pitchFamily="34" charset="0"/>
              </a:rPr>
              <a:t> and all-in-one PCs. These changes include the </a:t>
            </a:r>
            <a:r>
              <a:rPr lang="en-US" sz="2400" b="0" i="0" u="none" strike="noStrike" dirty="0">
                <a:solidFill>
                  <a:srgbClr val="0645AD"/>
                </a:solidFill>
                <a:effectLst/>
                <a:latin typeface="Arial" panose="020B0604020202020204" pitchFamily="34" charset="0"/>
                <a:hlinkClick r:id="rId7" tooltip="Start menu"/>
              </a:rPr>
              <a:t>Start screen</a:t>
            </a:r>
            <a:r>
              <a:rPr lang="en-US" sz="2400" b="0" i="0" dirty="0">
                <a:solidFill>
                  <a:srgbClr val="202122"/>
                </a:solidFill>
                <a:effectLst/>
                <a:latin typeface="Arial" panose="020B0604020202020204" pitchFamily="34" charset="0"/>
              </a:rPr>
              <a:t>, which uses large tiles that are more convenient for touch interactions and allow for the display of continually updated information, and a new class of </a:t>
            </a:r>
            <a:r>
              <a:rPr lang="en-US" sz="2400" b="0" i="0" u="none" strike="noStrike" dirty="0">
                <a:solidFill>
                  <a:srgbClr val="0645AD"/>
                </a:solidFill>
                <a:effectLst/>
                <a:latin typeface="Arial" panose="020B0604020202020204" pitchFamily="34" charset="0"/>
                <a:hlinkClick r:id="rId8" tooltip="Application software"/>
              </a:rPr>
              <a:t>apps</a:t>
            </a:r>
            <a:r>
              <a:rPr lang="en-US" sz="2400" b="0" i="0" dirty="0">
                <a:solidFill>
                  <a:srgbClr val="202122"/>
                </a:solidFill>
                <a:effectLst/>
                <a:latin typeface="Arial" panose="020B0604020202020204" pitchFamily="34" charset="0"/>
              </a:rPr>
              <a:t> which are designed primarily for use on touch-based devices. The new Windows version required a minimum resolution of 1024×768 </a:t>
            </a:r>
            <a:r>
              <a:rPr lang="en-US" sz="2400" b="0" i="0" dirty="0" err="1">
                <a:solidFill>
                  <a:srgbClr val="202122"/>
                </a:solidFill>
                <a:effectLst/>
                <a:latin typeface="Arial" panose="020B0604020202020204" pitchFamily="34" charset="0"/>
              </a:rPr>
              <a:t>pixels,effectively</a:t>
            </a:r>
            <a:r>
              <a:rPr lang="en-US" sz="2400" b="0" i="0" dirty="0">
                <a:solidFill>
                  <a:srgbClr val="202122"/>
                </a:solidFill>
                <a:effectLst/>
                <a:latin typeface="Arial" panose="020B0604020202020204" pitchFamily="34" charset="0"/>
              </a:rPr>
              <a:t> making it unfit for </a:t>
            </a:r>
            <a:r>
              <a:rPr lang="en-US" sz="2400" b="0" i="0" u="none" strike="noStrike" dirty="0">
                <a:solidFill>
                  <a:srgbClr val="0645AD"/>
                </a:solidFill>
                <a:effectLst/>
                <a:latin typeface="Arial" panose="020B0604020202020204" pitchFamily="34" charset="0"/>
                <a:hlinkClick r:id="rId9" tooltip="Netbook"/>
              </a:rPr>
              <a:t>netbooks</a:t>
            </a:r>
            <a:r>
              <a:rPr lang="en-US" sz="2400" b="0" i="0" dirty="0">
                <a:solidFill>
                  <a:srgbClr val="202122"/>
                </a:solidFill>
                <a:effectLst/>
                <a:latin typeface="Arial" panose="020B0604020202020204" pitchFamily="34" charset="0"/>
              </a:rPr>
              <a:t> with 800×600-pixel screens.</a:t>
            </a:r>
            <a:endParaRPr lang="en-PH" sz="2400" dirty="0"/>
          </a:p>
        </p:txBody>
      </p:sp>
    </p:spTree>
    <p:extLst>
      <p:ext uri="{BB962C8B-B14F-4D97-AF65-F5344CB8AC3E}">
        <p14:creationId xmlns:p14="http://schemas.microsoft.com/office/powerpoint/2010/main" val="364775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03779E-DE7E-D3BA-2425-358774483C06}"/>
              </a:ext>
            </a:extLst>
          </p:cNvPr>
          <p:cNvSpPr>
            <a:spLocks noGrp="1"/>
          </p:cNvSpPr>
          <p:nvPr>
            <p:ph idx="1"/>
          </p:nvPr>
        </p:nvSpPr>
        <p:spPr>
          <a:xfrm>
            <a:off x="1103397" y="358346"/>
            <a:ext cx="10178322" cy="5595387"/>
          </a:xfrm>
        </p:spPr>
        <p:txBody>
          <a:bodyPr>
            <a:normAutofit/>
          </a:bodyPr>
          <a:lstStyle/>
          <a:p>
            <a:pPr marL="0" indent="0" algn="l">
              <a:buNone/>
            </a:pPr>
            <a:r>
              <a:rPr lang="en-US" sz="3200" b="1" i="0" dirty="0">
                <a:solidFill>
                  <a:srgbClr val="000000"/>
                </a:solidFill>
                <a:effectLst/>
                <a:latin typeface="Arial" panose="020B0604020202020204" pitchFamily="34" charset="0"/>
              </a:rPr>
              <a:t>Windows 10</a:t>
            </a:r>
          </a:p>
          <a:p>
            <a:pPr marL="0" indent="0" algn="l">
              <a:buNone/>
            </a:pPr>
            <a:r>
              <a:rPr lang="en-US" b="0" i="1" dirty="0">
                <a:solidFill>
                  <a:srgbClr val="202122"/>
                </a:solidFill>
                <a:effectLst/>
                <a:latin typeface="Arial" panose="020B0604020202020204" pitchFamily="34" charset="0"/>
              </a:rPr>
              <a:t>Main article: </a:t>
            </a:r>
            <a:r>
              <a:rPr lang="en-US" b="0" i="1" u="none" strike="noStrike" dirty="0">
                <a:solidFill>
                  <a:srgbClr val="0645AD"/>
                </a:solidFill>
                <a:effectLst/>
                <a:latin typeface="Arial" panose="020B0604020202020204" pitchFamily="34" charset="0"/>
                <a:hlinkClick r:id="rId2" tooltip="Windows 10"/>
              </a:rPr>
              <a:t>Windows 10</a:t>
            </a:r>
            <a:endParaRPr lang="en-US" b="0" i="1" u="none" strike="noStrike" dirty="0">
              <a:solidFill>
                <a:srgbClr val="0645AD"/>
              </a:solidFill>
              <a:effectLst/>
              <a:latin typeface="Arial" panose="020B0604020202020204" pitchFamily="34" charset="0"/>
            </a:endParaRPr>
          </a:p>
          <a:p>
            <a:pPr marL="0" indent="0" algn="l">
              <a:buNone/>
            </a:pPr>
            <a:endParaRPr lang="en-US" b="0" i="1" dirty="0">
              <a:solidFill>
                <a:srgbClr val="202122"/>
              </a:solidFill>
              <a:effectLst/>
              <a:latin typeface="Arial" panose="020B0604020202020204" pitchFamily="34" charset="0"/>
            </a:endParaRPr>
          </a:p>
          <a:p>
            <a:pPr algn="l"/>
            <a:r>
              <a:rPr lang="en-US" sz="2400" b="0" i="0" dirty="0">
                <a:solidFill>
                  <a:srgbClr val="202122"/>
                </a:solidFill>
                <a:effectLst/>
                <a:latin typeface="Arial" panose="020B0604020202020204" pitchFamily="34" charset="0"/>
              </a:rPr>
              <a:t>On September 30, 2014, Microsoft announced </a:t>
            </a:r>
            <a:r>
              <a:rPr lang="en-US" sz="2400" b="0" i="0" u="none" strike="noStrike" dirty="0">
                <a:solidFill>
                  <a:srgbClr val="0645AD"/>
                </a:solidFill>
                <a:effectLst/>
                <a:latin typeface="Arial" panose="020B0604020202020204" pitchFamily="34" charset="0"/>
                <a:hlinkClick r:id="rId2" tooltip="Windows 10"/>
              </a:rPr>
              <a:t>Windows 10</a:t>
            </a:r>
            <a:r>
              <a:rPr lang="en-US" sz="2400" b="0" i="0" dirty="0">
                <a:solidFill>
                  <a:srgbClr val="202122"/>
                </a:solidFill>
                <a:effectLst/>
                <a:latin typeface="Arial" panose="020B0604020202020204" pitchFamily="34" charset="0"/>
              </a:rPr>
              <a:t> as the successor to Windows 8.1. It was released on July 29, 2015, and addresses shortcomings in the user interface first introduced with Windows 8. Changes on PC include the return of the Start Menu, a </a:t>
            </a:r>
            <a:r>
              <a:rPr lang="en-US" sz="2400" b="0" i="0" u="none" strike="noStrike" dirty="0">
                <a:solidFill>
                  <a:srgbClr val="0645AD"/>
                </a:solidFill>
                <a:effectLst/>
                <a:latin typeface="Arial" panose="020B0604020202020204" pitchFamily="34" charset="0"/>
                <a:hlinkClick r:id="rId3" tooltip="Virtual desktop"/>
              </a:rPr>
              <a:t>virtual desktop</a:t>
            </a:r>
            <a:r>
              <a:rPr lang="en-US" sz="2400" b="0" i="0" dirty="0">
                <a:solidFill>
                  <a:srgbClr val="202122"/>
                </a:solidFill>
                <a:effectLst/>
                <a:latin typeface="Arial" panose="020B0604020202020204" pitchFamily="34" charset="0"/>
              </a:rPr>
              <a:t> system, and the ability to run Windows Store apps within windows on the desktop rather than in full-screen mode. </a:t>
            </a:r>
            <a:r>
              <a:rPr lang="en-US" sz="2400" b="0" i="0" u="none" strike="noStrike" dirty="0">
                <a:solidFill>
                  <a:srgbClr val="0645AD"/>
                </a:solidFill>
                <a:effectLst/>
                <a:latin typeface="Arial" panose="020B0604020202020204" pitchFamily="34" charset="0"/>
                <a:hlinkClick r:id="rId2" tooltip="Windows 10"/>
              </a:rPr>
              <a:t>Windows 10</a:t>
            </a:r>
            <a:r>
              <a:rPr lang="en-US" sz="2400" b="0" i="0" dirty="0">
                <a:solidFill>
                  <a:srgbClr val="202122"/>
                </a:solidFill>
                <a:effectLst/>
                <a:latin typeface="Arial" panose="020B0604020202020204" pitchFamily="34" charset="0"/>
              </a:rPr>
              <a:t> is said to be available to update from qualified </a:t>
            </a:r>
            <a:r>
              <a:rPr lang="en-US" sz="2400" b="0" i="0" u="none" strike="noStrike" dirty="0">
                <a:solidFill>
                  <a:srgbClr val="0645AD"/>
                </a:solidFill>
                <a:effectLst/>
                <a:latin typeface="Arial" panose="020B0604020202020204" pitchFamily="34" charset="0"/>
                <a:hlinkClick r:id="rId4" tooltip="Windows 7"/>
              </a:rPr>
              <a:t>Windows 7</a:t>
            </a:r>
            <a:r>
              <a:rPr lang="en-US" sz="2400" b="0" i="0" dirty="0">
                <a:solidFill>
                  <a:srgbClr val="202122"/>
                </a:solidFill>
                <a:effectLst/>
                <a:latin typeface="Arial" panose="020B0604020202020204" pitchFamily="34" charset="0"/>
              </a:rPr>
              <a:t> with SP1, </a:t>
            </a:r>
            <a:r>
              <a:rPr lang="en-US" sz="2400" b="0" i="0" u="none" strike="noStrike" dirty="0">
                <a:solidFill>
                  <a:srgbClr val="0645AD"/>
                </a:solidFill>
                <a:effectLst/>
                <a:latin typeface="Arial" panose="020B0604020202020204" pitchFamily="34" charset="0"/>
                <a:hlinkClick r:id="rId5" tooltip="Windows 8.1"/>
              </a:rPr>
              <a:t>Windows 8.1</a:t>
            </a:r>
            <a:r>
              <a:rPr lang="en-US" sz="2400" b="0" i="0" dirty="0">
                <a:solidFill>
                  <a:srgbClr val="202122"/>
                </a:solidFill>
                <a:effectLst/>
                <a:latin typeface="Arial" panose="020B0604020202020204" pitchFamily="34" charset="0"/>
              </a:rPr>
              <a:t> and </a:t>
            </a:r>
            <a:r>
              <a:rPr lang="en-US" sz="2400" b="0" i="0" u="none" strike="noStrike" dirty="0">
                <a:solidFill>
                  <a:srgbClr val="0645AD"/>
                </a:solidFill>
                <a:effectLst/>
                <a:latin typeface="Arial" panose="020B0604020202020204" pitchFamily="34" charset="0"/>
                <a:hlinkClick r:id="rId6" tooltip="Windows Phone 8.1"/>
              </a:rPr>
              <a:t>Windows Phone 8.1</a:t>
            </a:r>
            <a:r>
              <a:rPr lang="en-US" sz="2400" b="0" i="0" dirty="0">
                <a:solidFill>
                  <a:srgbClr val="202122"/>
                </a:solidFill>
                <a:effectLst/>
                <a:latin typeface="Arial" panose="020B0604020202020204" pitchFamily="34" charset="0"/>
              </a:rPr>
              <a:t> devices from the Get Windows 10 Application (for </a:t>
            </a:r>
            <a:r>
              <a:rPr lang="en-US" sz="2400" b="0" i="0" u="none" strike="noStrike" dirty="0">
                <a:solidFill>
                  <a:srgbClr val="0645AD"/>
                </a:solidFill>
                <a:effectLst/>
                <a:latin typeface="Arial" panose="020B0604020202020204" pitchFamily="34" charset="0"/>
                <a:hlinkClick r:id="rId4" tooltip="Windows 7"/>
              </a:rPr>
              <a:t>Windows 7</a:t>
            </a:r>
            <a:r>
              <a:rPr lang="en-US" sz="2400" b="0" i="0" dirty="0">
                <a:solidFill>
                  <a:srgbClr val="202122"/>
                </a:solidFill>
                <a:effectLst/>
                <a:latin typeface="Arial" panose="020B0604020202020204" pitchFamily="34" charset="0"/>
              </a:rPr>
              <a:t>, </a:t>
            </a:r>
            <a:r>
              <a:rPr lang="en-US" sz="2400" b="0" i="0" u="none" strike="noStrike" dirty="0">
                <a:solidFill>
                  <a:srgbClr val="0645AD"/>
                </a:solidFill>
                <a:effectLst/>
                <a:latin typeface="Arial" panose="020B0604020202020204" pitchFamily="34" charset="0"/>
                <a:hlinkClick r:id="rId5" tooltip="Windows 8.1"/>
              </a:rPr>
              <a:t>Windows 8.1</a:t>
            </a:r>
            <a:r>
              <a:rPr lang="en-US" sz="2400" b="0" i="0" dirty="0">
                <a:solidFill>
                  <a:srgbClr val="202122"/>
                </a:solidFill>
                <a:effectLst/>
                <a:latin typeface="Arial" panose="020B0604020202020204" pitchFamily="34" charset="0"/>
              </a:rPr>
              <a:t>) or </a:t>
            </a:r>
            <a:r>
              <a:rPr lang="en-US" sz="2400" b="0" i="0" u="none" strike="noStrike" dirty="0">
                <a:solidFill>
                  <a:srgbClr val="0645AD"/>
                </a:solidFill>
                <a:effectLst/>
                <a:latin typeface="Arial" panose="020B0604020202020204" pitchFamily="34" charset="0"/>
                <a:hlinkClick r:id="rId7" tooltip="Windows Update"/>
              </a:rPr>
              <a:t>Windows Update</a:t>
            </a:r>
            <a:r>
              <a:rPr lang="en-US" sz="2400" b="0" i="0" dirty="0">
                <a:solidFill>
                  <a:srgbClr val="202122"/>
                </a:solidFill>
                <a:effectLst/>
                <a:latin typeface="Arial" panose="020B0604020202020204" pitchFamily="34" charset="0"/>
              </a:rPr>
              <a:t> (</a:t>
            </a:r>
            <a:r>
              <a:rPr lang="en-US" sz="2400" b="0" i="0" u="none" strike="noStrike" dirty="0">
                <a:solidFill>
                  <a:srgbClr val="0645AD"/>
                </a:solidFill>
                <a:effectLst/>
                <a:latin typeface="Arial" panose="020B0604020202020204" pitchFamily="34" charset="0"/>
                <a:hlinkClick r:id="rId4"/>
              </a:rPr>
              <a:t>Windows 7</a:t>
            </a:r>
            <a:r>
              <a:rPr lang="en-US" sz="2400" b="0" i="0" dirty="0">
                <a:solidFill>
                  <a:srgbClr val="202122"/>
                </a:solidFill>
                <a:effectLst/>
                <a:latin typeface="Arial" panose="020B0604020202020204" pitchFamily="34" charset="0"/>
              </a:rPr>
              <a:t>).</a:t>
            </a:r>
            <a:r>
              <a:rPr lang="en-US" sz="2400" baseline="30000" dirty="0">
                <a:solidFill>
                  <a:srgbClr val="0645AD"/>
                </a:solidFill>
                <a:latin typeface="Arial" panose="020B0604020202020204" pitchFamily="34" charset="0"/>
              </a:rPr>
              <a:t>[</a:t>
            </a:r>
            <a:endParaRPr lang="en-US" sz="2400" b="0" i="0" dirty="0">
              <a:solidFill>
                <a:srgbClr val="202122"/>
              </a:solidFill>
              <a:effectLst/>
              <a:latin typeface="Arial" panose="020B0604020202020204" pitchFamily="34" charset="0"/>
            </a:endParaRPr>
          </a:p>
          <a:p>
            <a:endParaRPr lang="en-PH" dirty="0"/>
          </a:p>
        </p:txBody>
      </p:sp>
    </p:spTree>
    <p:extLst>
      <p:ext uri="{BB962C8B-B14F-4D97-AF65-F5344CB8AC3E}">
        <p14:creationId xmlns:p14="http://schemas.microsoft.com/office/powerpoint/2010/main" val="3116986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99A3191-92B2-4C49-D2D0-2210E72CCF98}"/>
              </a:ext>
            </a:extLst>
          </p:cNvPr>
          <p:cNvSpPr>
            <a:spLocks noGrp="1"/>
          </p:cNvSpPr>
          <p:nvPr>
            <p:ph idx="1"/>
          </p:nvPr>
        </p:nvSpPr>
        <p:spPr>
          <a:xfrm>
            <a:off x="1250950" y="370703"/>
            <a:ext cx="10179050" cy="5509397"/>
          </a:xfrm>
        </p:spPr>
        <p:txBody>
          <a:bodyPr/>
          <a:lstStyle/>
          <a:p>
            <a:pPr marL="0" indent="0" algn="l">
              <a:buNone/>
            </a:pPr>
            <a:r>
              <a:rPr lang="en-US" sz="3200" b="1" i="0" dirty="0">
                <a:solidFill>
                  <a:srgbClr val="000000"/>
                </a:solidFill>
                <a:effectLst/>
                <a:latin typeface="Arial" panose="020B0604020202020204" pitchFamily="34" charset="0"/>
              </a:rPr>
              <a:t>Windows 11</a:t>
            </a:r>
          </a:p>
          <a:p>
            <a:pPr marL="0" indent="0" algn="l">
              <a:buNone/>
            </a:pPr>
            <a:r>
              <a:rPr lang="en-US" b="0" i="1" dirty="0">
                <a:solidFill>
                  <a:srgbClr val="202122"/>
                </a:solidFill>
                <a:effectLst/>
                <a:latin typeface="Arial" panose="020B0604020202020204" pitchFamily="34" charset="0"/>
              </a:rPr>
              <a:t>Main article: </a:t>
            </a:r>
            <a:r>
              <a:rPr lang="en-US" b="0" i="1" u="none" strike="noStrike" dirty="0">
                <a:solidFill>
                  <a:srgbClr val="0645AD"/>
                </a:solidFill>
                <a:effectLst/>
                <a:latin typeface="Arial" panose="020B0604020202020204" pitchFamily="34" charset="0"/>
                <a:hlinkClick r:id="rId2" tooltip="Windows 11"/>
              </a:rPr>
              <a:t>Windows 11</a:t>
            </a:r>
            <a:endParaRPr lang="en-US" b="0" i="1" u="none" strike="noStrike" dirty="0">
              <a:solidFill>
                <a:srgbClr val="0645AD"/>
              </a:solidFill>
              <a:effectLst/>
              <a:latin typeface="Arial" panose="020B0604020202020204" pitchFamily="34" charset="0"/>
            </a:endParaRPr>
          </a:p>
          <a:p>
            <a:pPr marL="0" indent="0" algn="l">
              <a:buNone/>
            </a:pPr>
            <a:endParaRPr lang="en-US" b="0" i="1" dirty="0">
              <a:solidFill>
                <a:srgbClr val="202122"/>
              </a:solidFill>
              <a:effectLst/>
              <a:latin typeface="Arial" panose="020B0604020202020204" pitchFamily="34" charset="0"/>
            </a:endParaRPr>
          </a:p>
          <a:p>
            <a:pPr algn="l"/>
            <a:r>
              <a:rPr lang="en-US" sz="2800" b="0" i="0" dirty="0">
                <a:solidFill>
                  <a:srgbClr val="202122"/>
                </a:solidFill>
                <a:effectLst/>
                <a:latin typeface="Arial" panose="020B0604020202020204" pitchFamily="34" charset="0"/>
              </a:rPr>
              <a:t>On June 24, 2021, </a:t>
            </a:r>
            <a:r>
              <a:rPr lang="en-US" sz="2800" b="0" i="0" u="none" strike="noStrike" dirty="0">
                <a:solidFill>
                  <a:srgbClr val="0645AD"/>
                </a:solidFill>
                <a:effectLst/>
                <a:latin typeface="Arial" panose="020B0604020202020204" pitchFamily="34" charset="0"/>
                <a:hlinkClick r:id="rId2" tooltip="Windows 11"/>
              </a:rPr>
              <a:t>Windows 11</a:t>
            </a:r>
            <a:r>
              <a:rPr lang="en-US" sz="2800" b="0" i="0" dirty="0">
                <a:solidFill>
                  <a:srgbClr val="202122"/>
                </a:solidFill>
                <a:effectLst/>
                <a:latin typeface="Arial" panose="020B0604020202020204" pitchFamily="34" charset="0"/>
              </a:rPr>
              <a:t> was announced as the successor to Windows 10 during a livestream. The new operating system was designed to be more user-friendly and understandable. It was released on October 5, 2021.</a:t>
            </a:r>
            <a:r>
              <a:rPr lang="en-US" sz="2800" b="0" i="0" u="none" strike="noStrike" baseline="30000" dirty="0">
                <a:solidFill>
                  <a:srgbClr val="0645AD"/>
                </a:solidFill>
                <a:effectLst/>
                <a:latin typeface="Arial" panose="020B0604020202020204" pitchFamily="34" charset="0"/>
                <a:hlinkClick r:id="rId3"/>
              </a:rPr>
              <a:t>[54]</a:t>
            </a:r>
            <a:r>
              <a:rPr lang="en-US" sz="2800" b="0" i="0" u="none" strike="noStrike" baseline="30000" dirty="0">
                <a:solidFill>
                  <a:srgbClr val="0645AD"/>
                </a:solidFill>
                <a:effectLst/>
                <a:latin typeface="Arial" panose="020B0604020202020204" pitchFamily="34" charset="0"/>
                <a:hlinkClick r:id="rId4"/>
              </a:rPr>
              <a:t>[55]</a:t>
            </a:r>
            <a:r>
              <a:rPr lang="en-US" sz="2800" b="0" i="0" dirty="0">
                <a:solidFill>
                  <a:srgbClr val="202122"/>
                </a:solidFill>
                <a:effectLst/>
                <a:latin typeface="Arial" panose="020B0604020202020204" pitchFamily="34" charset="0"/>
              </a:rPr>
              <a:t> As of May 2022, Windows 11 is a free upgrade to Windows 10 users who meet the system requirements.</a:t>
            </a:r>
          </a:p>
          <a:p>
            <a:endParaRPr lang="en-PH" dirty="0"/>
          </a:p>
        </p:txBody>
      </p:sp>
    </p:spTree>
    <p:extLst>
      <p:ext uri="{BB962C8B-B14F-4D97-AF65-F5344CB8AC3E}">
        <p14:creationId xmlns:p14="http://schemas.microsoft.com/office/powerpoint/2010/main" val="4191216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54F54-F93F-D1D0-FB32-8A8BDADEF8D4}"/>
              </a:ext>
            </a:extLst>
          </p:cNvPr>
          <p:cNvSpPr>
            <a:spLocks noGrp="1"/>
          </p:cNvSpPr>
          <p:nvPr>
            <p:ph type="title"/>
          </p:nvPr>
        </p:nvSpPr>
        <p:spPr/>
        <p:txBody>
          <a:bodyPr/>
          <a:lstStyle/>
          <a:p>
            <a:r>
              <a:rPr lang="en-PH" dirty="0"/>
              <a:t>LINUX</a:t>
            </a:r>
          </a:p>
        </p:txBody>
      </p:sp>
      <p:sp>
        <p:nvSpPr>
          <p:cNvPr id="3" name="Content Placeholder 2">
            <a:extLst>
              <a:ext uri="{FF2B5EF4-FFF2-40B4-BE49-F238E27FC236}">
                <a16:creationId xmlns:a16="http://schemas.microsoft.com/office/drawing/2014/main" id="{82AF0C1F-D5CB-6C5E-5452-53354F67F199}"/>
              </a:ext>
            </a:extLst>
          </p:cNvPr>
          <p:cNvSpPr>
            <a:spLocks noGrp="1"/>
          </p:cNvSpPr>
          <p:nvPr>
            <p:ph idx="1"/>
          </p:nvPr>
        </p:nvSpPr>
        <p:spPr>
          <a:xfrm>
            <a:off x="1006839" y="1272747"/>
            <a:ext cx="10178322" cy="3593591"/>
          </a:xfrm>
        </p:spPr>
        <p:txBody>
          <a:bodyPr/>
          <a:lstStyle/>
          <a:p>
            <a:r>
              <a:rPr lang="en-US" b="0" i="0" dirty="0">
                <a:solidFill>
                  <a:srgbClr val="202124"/>
                </a:solidFill>
                <a:effectLst/>
                <a:latin typeface="arial" panose="020B0604020202020204" pitchFamily="34" charset="0"/>
              </a:rPr>
              <a:t>Linux is an open source operating system (OS). An operating system is the software that </a:t>
            </a:r>
            <a:r>
              <a:rPr lang="en-US" b="1" i="0" dirty="0">
                <a:solidFill>
                  <a:srgbClr val="202124"/>
                </a:solidFill>
                <a:effectLst/>
                <a:latin typeface="arial" panose="020B0604020202020204" pitchFamily="34" charset="0"/>
              </a:rPr>
              <a:t>directly manages a system's hardware and resources, like CPU, memory, and storage</a:t>
            </a:r>
            <a:r>
              <a:rPr lang="en-US" b="0" i="0" dirty="0">
                <a:solidFill>
                  <a:srgbClr val="202124"/>
                </a:solidFill>
                <a:effectLst/>
                <a:latin typeface="arial" panose="020B0604020202020204" pitchFamily="34" charset="0"/>
              </a:rPr>
              <a:t>. The OS sits between applications and hardware and makes the connections between all of your software and the physical resources that do the work.</a:t>
            </a:r>
            <a:endParaRPr lang="en-PH" dirty="0"/>
          </a:p>
        </p:txBody>
      </p:sp>
      <p:pic>
        <p:nvPicPr>
          <p:cNvPr id="3074" name="Picture 2" descr="Researchers Warn of New OrBit Linux Malware That Hijacks Execution Flow">
            <a:extLst>
              <a:ext uri="{FF2B5EF4-FFF2-40B4-BE49-F238E27FC236}">
                <a16:creationId xmlns:a16="http://schemas.microsoft.com/office/drawing/2014/main" id="{B5F9DFDA-A3FD-4215-48DA-1E4E39071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138" y="2856115"/>
            <a:ext cx="69342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080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6658B7-B2BD-9051-0A58-CE0785AD22C4}"/>
              </a:ext>
            </a:extLst>
          </p:cNvPr>
          <p:cNvPicPr>
            <a:picLocks noGrp="1" noChangeAspect="1"/>
          </p:cNvPicPr>
          <p:nvPr>
            <p:ph idx="1"/>
          </p:nvPr>
        </p:nvPicPr>
        <p:blipFill rotWithShape="1">
          <a:blip r:embed="rId2"/>
          <a:srcRect t="9627" b="2259"/>
          <a:stretch/>
        </p:blipFill>
        <p:spPr>
          <a:xfrm>
            <a:off x="1091481" y="1019431"/>
            <a:ext cx="10696866" cy="4819137"/>
          </a:xfrm>
        </p:spPr>
      </p:pic>
    </p:spTree>
    <p:extLst>
      <p:ext uri="{BB962C8B-B14F-4D97-AF65-F5344CB8AC3E}">
        <p14:creationId xmlns:p14="http://schemas.microsoft.com/office/powerpoint/2010/main" val="786812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F3F6-3F3A-A343-E23B-BFE086C2FA80}"/>
              </a:ext>
            </a:extLst>
          </p:cNvPr>
          <p:cNvSpPr>
            <a:spLocks noGrp="1"/>
          </p:cNvSpPr>
          <p:nvPr>
            <p:ph type="title"/>
          </p:nvPr>
        </p:nvSpPr>
        <p:spPr/>
        <p:txBody>
          <a:bodyPr anchor="ctr"/>
          <a:lstStyle/>
          <a:p>
            <a:r>
              <a:rPr lang="en-PH" dirty="0"/>
              <a:t>LINUX CTF 1</a:t>
            </a:r>
          </a:p>
        </p:txBody>
      </p:sp>
      <p:pic>
        <p:nvPicPr>
          <p:cNvPr id="5" name="Content Placeholder 4">
            <a:extLst>
              <a:ext uri="{FF2B5EF4-FFF2-40B4-BE49-F238E27FC236}">
                <a16:creationId xmlns:a16="http://schemas.microsoft.com/office/drawing/2014/main" id="{57D3B52A-AADA-37EC-4D49-0C12AEF95FEF}"/>
              </a:ext>
            </a:extLst>
          </p:cNvPr>
          <p:cNvPicPr>
            <a:picLocks noGrp="1" noChangeAspect="1"/>
          </p:cNvPicPr>
          <p:nvPr>
            <p:ph idx="1"/>
          </p:nvPr>
        </p:nvPicPr>
        <p:blipFill>
          <a:blip r:embed="rId2"/>
          <a:stretch>
            <a:fillRect/>
          </a:stretch>
        </p:blipFill>
        <p:spPr>
          <a:xfrm>
            <a:off x="1502145" y="2310713"/>
            <a:ext cx="8638692" cy="3594100"/>
          </a:xfrm>
        </p:spPr>
      </p:pic>
    </p:spTree>
    <p:extLst>
      <p:ext uri="{BB962C8B-B14F-4D97-AF65-F5344CB8AC3E}">
        <p14:creationId xmlns:p14="http://schemas.microsoft.com/office/powerpoint/2010/main" val="1775175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Computer System</a:t>
            </a:r>
            <a:br>
              <a:rPr lang="en-US" altLang="zh-TW" dirty="0"/>
            </a:br>
            <a:r>
              <a:rPr lang="en-US" altLang="zh-TW" dirty="0"/>
              <a:t>Industrial Control System</a:t>
            </a:r>
            <a:r>
              <a:rPr lang="zh-TW" altLang="en-US" dirty="0"/>
              <a:t> </a:t>
            </a:r>
            <a:r>
              <a:rPr lang="en-US" altLang="zh-TW" dirty="0"/>
              <a:t>(ICS)</a:t>
            </a:r>
            <a:br>
              <a:rPr lang="zh-TW" altLang="en-US" dirty="0"/>
            </a:br>
            <a:endParaRPr lang="zh-TW" altLang="en-US" dirty="0"/>
          </a:p>
        </p:txBody>
      </p:sp>
      <p:pic>
        <p:nvPicPr>
          <p:cNvPr id="7" name="內容版面配置區 6"/>
          <p:cNvPicPr>
            <a:picLocks noGrp="1" noChangeAspect="1"/>
          </p:cNvPicPr>
          <p:nvPr>
            <p:ph idx="1"/>
          </p:nvPr>
        </p:nvPicPr>
        <p:blipFill>
          <a:blip r:embed="rId2"/>
          <a:stretch>
            <a:fillRect/>
          </a:stretch>
        </p:blipFill>
        <p:spPr>
          <a:xfrm>
            <a:off x="1343580" y="1704110"/>
            <a:ext cx="2427933" cy="2432021"/>
          </a:xfrm>
          <a:prstGeom prst="rect">
            <a:avLst/>
          </a:prstGeom>
          <a:solidFill>
            <a:schemeClr val="accent3">
              <a:lumMod val="60000"/>
              <a:lumOff val="40000"/>
            </a:schemeClr>
          </a:solidFill>
        </p:spPr>
      </p:pic>
      <p:pic>
        <p:nvPicPr>
          <p:cNvPr id="8" name="圖片 7"/>
          <p:cNvPicPr>
            <a:picLocks noChangeAspect="1"/>
          </p:cNvPicPr>
          <p:nvPr/>
        </p:nvPicPr>
        <p:blipFill>
          <a:blip r:embed="rId3"/>
          <a:stretch>
            <a:fillRect/>
          </a:stretch>
        </p:blipFill>
        <p:spPr>
          <a:xfrm>
            <a:off x="5843847" y="1791388"/>
            <a:ext cx="5459690" cy="3279265"/>
          </a:xfrm>
          <a:prstGeom prst="rect">
            <a:avLst/>
          </a:prstGeom>
          <a:solidFill>
            <a:schemeClr val="accent3">
              <a:lumMod val="60000"/>
              <a:lumOff val="40000"/>
            </a:schemeClr>
          </a:solidFill>
          <a:ln/>
        </p:spPr>
        <p:style>
          <a:lnRef idx="1">
            <a:schemeClr val="accent3"/>
          </a:lnRef>
          <a:fillRef idx="2">
            <a:schemeClr val="accent3"/>
          </a:fillRef>
          <a:effectRef idx="1">
            <a:schemeClr val="accent3"/>
          </a:effectRef>
          <a:fontRef idx="minor">
            <a:schemeClr val="dk1"/>
          </a:fontRef>
        </p:style>
      </p:pic>
      <p:pic>
        <p:nvPicPr>
          <p:cNvPr id="9" name="圖片 8"/>
          <p:cNvPicPr>
            <a:picLocks noChangeAspect="1"/>
          </p:cNvPicPr>
          <p:nvPr/>
        </p:nvPicPr>
        <p:blipFill>
          <a:blip r:embed="rId4"/>
          <a:stretch>
            <a:fillRect/>
          </a:stretch>
        </p:blipFill>
        <p:spPr>
          <a:xfrm>
            <a:off x="1251678" y="4246095"/>
            <a:ext cx="5574381" cy="2166605"/>
          </a:xfrm>
          <a:prstGeom prst="rect">
            <a:avLst/>
          </a:prstGeom>
        </p:spPr>
      </p:pic>
    </p:spTree>
    <p:extLst>
      <p:ext uri="{BB962C8B-B14F-4D97-AF65-F5344CB8AC3E}">
        <p14:creationId xmlns:p14="http://schemas.microsoft.com/office/powerpoint/2010/main" val="24775648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E1761-B87E-503E-8806-3F982813E836}"/>
              </a:ext>
            </a:extLst>
          </p:cNvPr>
          <p:cNvSpPr>
            <a:spLocks noGrp="1"/>
          </p:cNvSpPr>
          <p:nvPr>
            <p:ph type="title"/>
          </p:nvPr>
        </p:nvSpPr>
        <p:spPr/>
        <p:txBody>
          <a:bodyPr anchor="ctr"/>
          <a:lstStyle/>
          <a:p>
            <a:r>
              <a:rPr lang="en-PH" dirty="0"/>
              <a:t>LINUX CTF 2</a:t>
            </a:r>
          </a:p>
        </p:txBody>
      </p:sp>
      <p:pic>
        <p:nvPicPr>
          <p:cNvPr id="5" name="Content Placeholder 4">
            <a:extLst>
              <a:ext uri="{FF2B5EF4-FFF2-40B4-BE49-F238E27FC236}">
                <a16:creationId xmlns:a16="http://schemas.microsoft.com/office/drawing/2014/main" id="{4EE49597-DD26-7024-18DD-C1C52BA4064E}"/>
              </a:ext>
            </a:extLst>
          </p:cNvPr>
          <p:cNvPicPr>
            <a:picLocks noGrp="1" noChangeAspect="1"/>
          </p:cNvPicPr>
          <p:nvPr>
            <p:ph idx="1"/>
          </p:nvPr>
        </p:nvPicPr>
        <p:blipFill>
          <a:blip r:embed="rId2"/>
          <a:stretch>
            <a:fillRect/>
          </a:stretch>
        </p:blipFill>
        <p:spPr>
          <a:xfrm>
            <a:off x="1738274" y="2286000"/>
            <a:ext cx="9204402" cy="3594100"/>
          </a:xfrm>
        </p:spPr>
      </p:pic>
    </p:spTree>
    <p:extLst>
      <p:ext uri="{BB962C8B-B14F-4D97-AF65-F5344CB8AC3E}">
        <p14:creationId xmlns:p14="http://schemas.microsoft.com/office/powerpoint/2010/main" val="4021400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F99D2-CD82-6BF1-85B0-D74278FB370E}"/>
              </a:ext>
            </a:extLst>
          </p:cNvPr>
          <p:cNvSpPr>
            <a:spLocks noGrp="1"/>
          </p:cNvSpPr>
          <p:nvPr>
            <p:ph type="title"/>
          </p:nvPr>
        </p:nvSpPr>
        <p:spPr/>
        <p:txBody>
          <a:bodyPr anchor="ctr"/>
          <a:lstStyle/>
          <a:p>
            <a:r>
              <a:rPr lang="en-PH" dirty="0"/>
              <a:t>LINUX CTF3</a:t>
            </a:r>
          </a:p>
        </p:txBody>
      </p:sp>
      <p:pic>
        <p:nvPicPr>
          <p:cNvPr id="5" name="Content Placeholder 4">
            <a:extLst>
              <a:ext uri="{FF2B5EF4-FFF2-40B4-BE49-F238E27FC236}">
                <a16:creationId xmlns:a16="http://schemas.microsoft.com/office/drawing/2014/main" id="{0235C748-2E25-C61F-ADF5-77298B061799}"/>
              </a:ext>
            </a:extLst>
          </p:cNvPr>
          <p:cNvPicPr>
            <a:picLocks noGrp="1" noChangeAspect="1"/>
          </p:cNvPicPr>
          <p:nvPr>
            <p:ph idx="1"/>
          </p:nvPr>
        </p:nvPicPr>
        <p:blipFill>
          <a:blip r:embed="rId2"/>
          <a:stretch>
            <a:fillRect/>
          </a:stretch>
        </p:blipFill>
        <p:spPr>
          <a:xfrm>
            <a:off x="3218187" y="2286000"/>
            <a:ext cx="6244575" cy="3594100"/>
          </a:xfrm>
        </p:spPr>
      </p:pic>
    </p:spTree>
    <p:extLst>
      <p:ext uri="{BB962C8B-B14F-4D97-AF65-F5344CB8AC3E}">
        <p14:creationId xmlns:p14="http://schemas.microsoft.com/office/powerpoint/2010/main" val="1053861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4061-E3CE-2C2F-9DD3-80780BE2955F}"/>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98524B6C-4924-728C-7B7D-0E4143D6210E}"/>
              </a:ext>
            </a:extLst>
          </p:cNvPr>
          <p:cNvPicPr>
            <a:picLocks noGrp="1" noChangeAspect="1"/>
          </p:cNvPicPr>
          <p:nvPr>
            <p:ph idx="1"/>
          </p:nvPr>
        </p:nvPicPr>
        <p:blipFill>
          <a:blip r:embed="rId2"/>
          <a:stretch>
            <a:fillRect/>
          </a:stretch>
        </p:blipFill>
        <p:spPr>
          <a:xfrm>
            <a:off x="2087942" y="2286000"/>
            <a:ext cx="8505066" cy="3594100"/>
          </a:xfrm>
        </p:spPr>
      </p:pic>
    </p:spTree>
    <p:extLst>
      <p:ext uri="{BB962C8B-B14F-4D97-AF65-F5344CB8AC3E}">
        <p14:creationId xmlns:p14="http://schemas.microsoft.com/office/powerpoint/2010/main" val="3243344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4D546-8CEE-04C1-A002-9AE3ADD20519}"/>
              </a:ext>
            </a:extLst>
          </p:cNvPr>
          <p:cNvSpPr>
            <a:spLocks noGrp="1"/>
          </p:cNvSpPr>
          <p:nvPr>
            <p:ph type="title"/>
          </p:nvPr>
        </p:nvSpPr>
        <p:spPr/>
        <p:txBody>
          <a:bodyPr anchor="ctr"/>
          <a:lstStyle/>
          <a:p>
            <a:r>
              <a:rPr lang="en-PH" dirty="0"/>
              <a:t>LINUX CTF 4</a:t>
            </a:r>
          </a:p>
        </p:txBody>
      </p:sp>
      <p:pic>
        <p:nvPicPr>
          <p:cNvPr id="5" name="Content Placeholder 4">
            <a:extLst>
              <a:ext uri="{FF2B5EF4-FFF2-40B4-BE49-F238E27FC236}">
                <a16:creationId xmlns:a16="http://schemas.microsoft.com/office/drawing/2014/main" id="{0146737F-B6DC-FFC5-CF14-7EF0F3438523}"/>
              </a:ext>
            </a:extLst>
          </p:cNvPr>
          <p:cNvPicPr>
            <a:picLocks noGrp="1" noChangeAspect="1"/>
          </p:cNvPicPr>
          <p:nvPr>
            <p:ph idx="1"/>
          </p:nvPr>
        </p:nvPicPr>
        <p:blipFill>
          <a:blip r:embed="rId2"/>
          <a:stretch>
            <a:fillRect/>
          </a:stretch>
        </p:blipFill>
        <p:spPr>
          <a:xfrm>
            <a:off x="2844947" y="2286000"/>
            <a:ext cx="6991055" cy="3594100"/>
          </a:xfrm>
        </p:spPr>
      </p:pic>
    </p:spTree>
    <p:extLst>
      <p:ext uri="{BB962C8B-B14F-4D97-AF65-F5344CB8AC3E}">
        <p14:creationId xmlns:p14="http://schemas.microsoft.com/office/powerpoint/2010/main" val="2296029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18180" y="2851265"/>
            <a:ext cx="10178322" cy="1492132"/>
          </a:xfrm>
        </p:spPr>
        <p:txBody>
          <a:bodyPr>
            <a:normAutofit fontScale="90000"/>
          </a:bodyPr>
          <a:lstStyle/>
          <a:p>
            <a:r>
              <a:rPr lang="en-US" altLang="zh-TW" sz="6000" dirty="0"/>
              <a:t>Computer hardware</a:t>
            </a:r>
            <a:br>
              <a:rPr lang="en-US" altLang="zh-TW" sz="5400" dirty="0"/>
            </a:br>
            <a:endParaRPr lang="zh-TW" altLang="en-US" dirty="0"/>
          </a:p>
        </p:txBody>
      </p:sp>
    </p:spTree>
    <p:extLst>
      <p:ext uri="{BB962C8B-B14F-4D97-AF65-F5344CB8AC3E}">
        <p14:creationId xmlns:p14="http://schemas.microsoft.com/office/powerpoint/2010/main" val="4167858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Computer hardware</a:t>
            </a:r>
            <a:br>
              <a:rPr lang="en-US" altLang="zh-TW" dirty="0"/>
            </a:br>
            <a:r>
              <a:rPr lang="en-US" altLang="zh-TW" dirty="0"/>
              <a:t>raspberry pi 4</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51217" y="2172854"/>
            <a:ext cx="5438775" cy="3238500"/>
          </a:xfrm>
          <a:prstGeom prst="rect">
            <a:avLst/>
          </a:prstGeom>
          <a:solidFill>
            <a:schemeClr val="accent3">
              <a:lumMod val="60000"/>
              <a:lumOff val="40000"/>
            </a:schemeClr>
          </a:solidFill>
        </p:spPr>
      </p:pic>
    </p:spTree>
    <p:extLst>
      <p:ext uri="{BB962C8B-B14F-4D97-AF65-F5344CB8AC3E}">
        <p14:creationId xmlns:p14="http://schemas.microsoft.com/office/powerpoint/2010/main" val="2173638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Computer hardware</a:t>
            </a:r>
            <a:br>
              <a:rPr lang="en-US" altLang="zh-TW" dirty="0"/>
            </a:br>
            <a:r>
              <a:rPr lang="en-US" altLang="zh-TW" dirty="0" err="1"/>
              <a:t>iphone</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39946" y="2061557"/>
            <a:ext cx="5361568" cy="3594100"/>
          </a:xfrm>
          <a:prstGeom prst="rect">
            <a:avLst/>
          </a:prstGeom>
        </p:spPr>
        <p:style>
          <a:lnRef idx="1">
            <a:schemeClr val="accent3"/>
          </a:lnRef>
          <a:fillRef idx="3">
            <a:schemeClr val="accent3"/>
          </a:fillRef>
          <a:effectRef idx="2">
            <a:schemeClr val="accent3"/>
          </a:effectRef>
          <a:fontRef idx="minor">
            <a:schemeClr val="lt1"/>
          </a:fontRef>
        </p:style>
      </p:pic>
    </p:spTree>
    <p:extLst>
      <p:ext uri="{BB962C8B-B14F-4D97-AF65-F5344CB8AC3E}">
        <p14:creationId xmlns:p14="http://schemas.microsoft.com/office/powerpoint/2010/main" val="285738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Von Neumann architecture</a:t>
            </a:r>
            <a:endParaRPr lang="zh-TW" altLang="en-US" dirty="0"/>
          </a:p>
        </p:txBody>
      </p:sp>
      <p:sp>
        <p:nvSpPr>
          <p:cNvPr id="3" name="內容版面配置區 2"/>
          <p:cNvSpPr>
            <a:spLocks noGrp="1"/>
          </p:cNvSpPr>
          <p:nvPr>
            <p:ph idx="1"/>
          </p:nvPr>
        </p:nvSpPr>
        <p:spPr>
          <a:xfrm>
            <a:off x="1083223" y="1850475"/>
            <a:ext cx="9905999" cy="4625139"/>
          </a:xfrm>
        </p:spPr>
        <p:txBody>
          <a:bodyPr>
            <a:normAutofit fontScale="62500" lnSpcReduction="20000"/>
          </a:bodyPr>
          <a:lstStyle/>
          <a:p>
            <a:r>
              <a:rPr lang="en-US" altLang="zh-TW" sz="3800" dirty="0"/>
              <a:t>The </a:t>
            </a:r>
            <a:r>
              <a:rPr lang="en-US" altLang="zh-TW" sz="3800" b="1" dirty="0"/>
              <a:t>von Neumann architecture</a:t>
            </a:r>
            <a:r>
              <a:rPr lang="en-US" altLang="zh-TW" sz="3800" dirty="0"/>
              <a:t> — also known as the </a:t>
            </a:r>
            <a:r>
              <a:rPr lang="en-US" altLang="zh-TW" sz="3800" b="1" dirty="0"/>
              <a:t>von Neumann model</a:t>
            </a:r>
            <a:r>
              <a:rPr lang="en-US" altLang="zh-TW" sz="3800" dirty="0"/>
              <a:t> or </a:t>
            </a:r>
            <a:r>
              <a:rPr lang="en-US" altLang="zh-TW" sz="3800" b="1" dirty="0"/>
              <a:t>Princeton architecture</a:t>
            </a:r>
            <a:r>
              <a:rPr lang="en-US" altLang="zh-TW" sz="3800" dirty="0"/>
              <a:t> — is a </a:t>
            </a:r>
            <a:r>
              <a:rPr lang="en-US" altLang="zh-TW" sz="3800" dirty="0">
                <a:hlinkClick r:id="rId2" tooltip="Computer architecture"/>
              </a:rPr>
              <a:t>computer architecture</a:t>
            </a:r>
            <a:r>
              <a:rPr lang="en-US" altLang="zh-TW" sz="3800" dirty="0"/>
              <a:t> based on a 1945 description by </a:t>
            </a:r>
            <a:r>
              <a:rPr lang="en-US" altLang="zh-TW" sz="3800" dirty="0">
                <a:hlinkClick r:id="rId3" tooltip="John von Neumann"/>
              </a:rPr>
              <a:t>John von Neumann</a:t>
            </a:r>
            <a:r>
              <a:rPr lang="en-US" altLang="zh-TW" sz="3800" dirty="0"/>
              <a:t>, and by others, in the </a:t>
            </a:r>
            <a:r>
              <a:rPr lang="en-US" altLang="zh-TW" sz="3800" i="1" dirty="0">
                <a:hlinkClick r:id="rId4" tooltip="First Draft of a Report on the EDVAC"/>
              </a:rPr>
              <a:t>First Draft of a Report on the EDVAC</a:t>
            </a:r>
            <a:r>
              <a:rPr lang="en-US" altLang="zh-TW" sz="3800" dirty="0"/>
              <a:t>.</a:t>
            </a:r>
            <a:r>
              <a:rPr lang="en-US" altLang="zh-TW" sz="3800" baseline="30000" dirty="0"/>
              <a:t> </a:t>
            </a:r>
            <a:r>
              <a:rPr lang="en-US" altLang="zh-TW" sz="3800" dirty="0"/>
              <a:t>The document describes a design architecture for an electronic </a:t>
            </a:r>
            <a:r>
              <a:rPr lang="en-US" altLang="zh-TW" sz="3800" dirty="0">
                <a:hlinkClick r:id="rId5" tooltip="Digital computer"/>
              </a:rPr>
              <a:t>digital computer</a:t>
            </a:r>
            <a:r>
              <a:rPr lang="en-US" altLang="zh-TW" sz="3800" dirty="0"/>
              <a:t> with these components:</a:t>
            </a:r>
          </a:p>
          <a:p>
            <a:r>
              <a:rPr lang="en-US" altLang="zh-TW" sz="3800" dirty="0"/>
              <a:t>A </a:t>
            </a:r>
            <a:r>
              <a:rPr lang="en-US" altLang="zh-TW" sz="3800" dirty="0">
                <a:hlinkClick r:id="rId6" tooltip="Central processing unit"/>
              </a:rPr>
              <a:t>processing unit</a:t>
            </a:r>
            <a:r>
              <a:rPr lang="en-US" altLang="zh-TW" sz="3800" dirty="0"/>
              <a:t> with both an </a:t>
            </a:r>
            <a:r>
              <a:rPr lang="en-US" altLang="zh-TW" sz="3800" dirty="0">
                <a:hlinkClick r:id="rId7" tooltip="Arithmetic logic unit"/>
              </a:rPr>
              <a:t>arithmetic logic unit</a:t>
            </a:r>
            <a:r>
              <a:rPr lang="en-US" altLang="zh-TW" sz="3800" dirty="0"/>
              <a:t> and </a:t>
            </a:r>
            <a:r>
              <a:rPr lang="en-US" altLang="zh-TW" sz="3800" dirty="0">
                <a:hlinkClick r:id="rId8" tooltip="Processor register"/>
              </a:rPr>
              <a:t>processor registers</a:t>
            </a:r>
            <a:endParaRPr lang="en-US" altLang="zh-TW" sz="3800" dirty="0"/>
          </a:p>
          <a:p>
            <a:r>
              <a:rPr lang="en-US" altLang="zh-TW" sz="3800" dirty="0"/>
              <a:t>A </a:t>
            </a:r>
            <a:r>
              <a:rPr lang="en-US" altLang="zh-TW" sz="3800" dirty="0">
                <a:hlinkClick r:id="rId9" tooltip="Control unit"/>
              </a:rPr>
              <a:t>control unit</a:t>
            </a:r>
            <a:r>
              <a:rPr lang="en-US" altLang="zh-TW" sz="3800" dirty="0"/>
              <a:t> that includes an </a:t>
            </a:r>
            <a:r>
              <a:rPr lang="en-US" altLang="zh-TW" sz="3800" dirty="0">
                <a:hlinkClick r:id="rId10" tooltip="Instruction register"/>
              </a:rPr>
              <a:t>instruction register</a:t>
            </a:r>
            <a:r>
              <a:rPr lang="en-US" altLang="zh-TW" sz="3800" dirty="0"/>
              <a:t> and a </a:t>
            </a:r>
            <a:r>
              <a:rPr lang="en-US" altLang="zh-TW" sz="3800" dirty="0">
                <a:hlinkClick r:id="rId11" tooltip="Program counter"/>
              </a:rPr>
              <a:t>program counter</a:t>
            </a:r>
            <a:endParaRPr lang="en-US" altLang="zh-TW" sz="3800" dirty="0"/>
          </a:p>
          <a:p>
            <a:r>
              <a:rPr lang="en-US" altLang="zh-TW" sz="3800" dirty="0">
                <a:hlinkClick r:id="rId12" tooltip="Computer memory"/>
              </a:rPr>
              <a:t>Memory</a:t>
            </a:r>
            <a:r>
              <a:rPr lang="en-US" altLang="zh-TW" sz="3800" dirty="0"/>
              <a:t> that stores </a:t>
            </a:r>
            <a:r>
              <a:rPr lang="en-US" altLang="zh-TW" sz="3800" dirty="0">
                <a:hlinkClick r:id="rId13" tooltip="Data (computing)"/>
              </a:rPr>
              <a:t>data</a:t>
            </a:r>
            <a:r>
              <a:rPr lang="en-US" altLang="zh-TW" sz="3800" dirty="0"/>
              <a:t> and </a:t>
            </a:r>
            <a:r>
              <a:rPr lang="en-US" altLang="zh-TW" sz="3800" dirty="0">
                <a:hlinkClick r:id="rId14" tooltip="Instruction set"/>
              </a:rPr>
              <a:t>instructions</a:t>
            </a:r>
            <a:endParaRPr lang="en-US" altLang="zh-TW" sz="3800" dirty="0"/>
          </a:p>
          <a:p>
            <a:r>
              <a:rPr lang="en-US" altLang="zh-TW" sz="3800" dirty="0"/>
              <a:t>External </a:t>
            </a:r>
            <a:r>
              <a:rPr lang="en-US" altLang="zh-TW" sz="3800" dirty="0">
                <a:hlinkClick r:id="rId15" tooltip="Mass storage"/>
              </a:rPr>
              <a:t>mass storage</a:t>
            </a:r>
            <a:endParaRPr lang="en-US" altLang="zh-TW" sz="3800" dirty="0"/>
          </a:p>
          <a:p>
            <a:r>
              <a:rPr lang="en-US" altLang="zh-TW" sz="3800" dirty="0">
                <a:hlinkClick r:id="rId16" tooltip="Input and output"/>
              </a:rPr>
              <a:t>Input and output</a:t>
            </a:r>
            <a:r>
              <a:rPr lang="en-US" altLang="zh-TW" sz="3800" dirty="0"/>
              <a:t> mechanisms</a:t>
            </a:r>
          </a:p>
          <a:p>
            <a:endParaRPr lang="zh-TW" altLang="en-US" dirty="0"/>
          </a:p>
        </p:txBody>
      </p:sp>
    </p:spTree>
    <p:extLst>
      <p:ext uri="{BB962C8B-B14F-4D97-AF65-F5344CB8AC3E}">
        <p14:creationId xmlns:p14="http://schemas.microsoft.com/office/powerpoint/2010/main" val="61033821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TM10001106[[fn=徽章]]</Template>
  <TotalTime>126</TotalTime>
  <Words>4129</Words>
  <Application>Microsoft Office PowerPoint</Application>
  <PresentationFormat>Widescreen</PresentationFormat>
  <Paragraphs>190</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Arial</vt:lpstr>
      <vt:lpstr>Gill Sans MT</vt:lpstr>
      <vt:lpstr>Impact</vt:lpstr>
      <vt:lpstr>source sans pro</vt:lpstr>
      <vt:lpstr>Badge</vt:lpstr>
      <vt:lpstr>Computer Organization</vt:lpstr>
      <vt:lpstr>COMPUTER SYSTEM</vt:lpstr>
      <vt:lpstr>COMPUTER SYSTEM unmanned aerial vehicle (UAV)</vt:lpstr>
      <vt:lpstr>Computer System GOOGLE CLOUD</vt:lpstr>
      <vt:lpstr>Computer System Industrial Control System (ICS) </vt:lpstr>
      <vt:lpstr>Computer hardware </vt:lpstr>
      <vt:lpstr>Computer hardware raspberry pi 4</vt:lpstr>
      <vt:lpstr>Computer hardware iphone</vt:lpstr>
      <vt:lpstr>Von Neumann architecture</vt:lpstr>
      <vt:lpstr>CENTRAL PROCESSING UNIT</vt:lpstr>
      <vt:lpstr>John von Neumann</vt:lpstr>
      <vt:lpstr>Instruction set architecture </vt:lpstr>
      <vt:lpstr>MEMORY HEIRACHY</vt:lpstr>
      <vt:lpstr>COMPUTER MEMORY HIERARCHY</vt:lpstr>
      <vt:lpstr>Principle of locality </vt:lpstr>
      <vt:lpstr>RAM vs ROM </vt:lpstr>
      <vt:lpstr>DRAM vs SRAM</vt:lpstr>
      <vt:lpstr>Computer  software: operating system</vt:lpstr>
      <vt:lpstr>Computer software: Operating system </vt:lpstr>
      <vt:lpstr>Operating system</vt:lpstr>
      <vt:lpstr>Kind of os:</vt:lpstr>
      <vt:lpstr>Batch OS </vt:lpstr>
      <vt:lpstr>Batch OS</vt:lpstr>
      <vt:lpstr>Distributed OS </vt:lpstr>
      <vt:lpstr>Distributed OS</vt:lpstr>
      <vt:lpstr>Multitasking OS </vt:lpstr>
      <vt:lpstr>Multitasking OS</vt:lpstr>
      <vt:lpstr>Network OS </vt:lpstr>
      <vt:lpstr>Network OS</vt:lpstr>
      <vt:lpstr>Real-OS </vt:lpstr>
      <vt:lpstr>Real-Time OS</vt:lpstr>
      <vt:lpstr>Mobile OS</vt:lpstr>
      <vt:lpstr>C </vt:lpstr>
      <vt:lpstr>functions of an operating System: </vt:lpstr>
      <vt:lpstr>Real-time OS: RTOS </vt:lpstr>
      <vt:lpstr>Real-time OS: RTOS</vt:lpstr>
      <vt:lpstr>Windows operating system</vt:lpstr>
      <vt:lpstr>TYPES OF WINDOWS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vt:lpstr>
      <vt:lpstr>PowerPoint Presentation</vt:lpstr>
      <vt:lpstr>LINUX CTF 1</vt:lpstr>
      <vt:lpstr>LINUX CTF 2</vt:lpstr>
      <vt:lpstr>LINUX CTF3</vt:lpstr>
      <vt:lpstr>PowerPoint Presentation</vt:lpstr>
      <vt:lpstr>LINUX CTF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dc:title>
  <dc:creator>owner</dc:creator>
  <cp:lastModifiedBy>Vivian Fernando</cp:lastModifiedBy>
  <cp:revision>8</cp:revision>
  <dcterms:created xsi:type="dcterms:W3CDTF">2022-12-28T00:44:54Z</dcterms:created>
  <dcterms:modified xsi:type="dcterms:W3CDTF">2023-01-03T15:14:16Z</dcterms:modified>
</cp:coreProperties>
</file>